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ppt/tags/tag42.xml" ContentType="application/vnd.openxmlformats-officedocument.presentationml.tags+xml"/>
  <Override PartName="/ppt/notesSlides/notesSlide40.xml" ContentType="application/vnd.openxmlformats-officedocument.presentationml.notesSlide+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notesSlides/notesSlide4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43.xml" ContentType="application/vnd.openxmlformats-officedocument.presentationml.notesSlide+xml"/>
  <Override PartName="/ppt/tags/tag49.xml" ContentType="application/vnd.openxmlformats-officedocument.presentationml.tags+xml"/>
  <Override PartName="/ppt/notesSlides/notesSlide44.xml" ContentType="application/vnd.openxmlformats-officedocument.presentationml.notesSlide+xml"/>
  <Override PartName="/ppt/tags/tag50.xml" ContentType="application/vnd.openxmlformats-officedocument.presentationml.tags+xml"/>
  <Override PartName="/ppt/notesSlides/notesSlide4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6.xml" ContentType="application/vnd.openxmlformats-officedocument.presentationml.notesSlide+xml"/>
  <Override PartName="/ppt/tags/tag54.xml" ContentType="application/vnd.openxmlformats-officedocument.presentationml.tags+xml"/>
  <Override PartName="/ppt/notesSlides/notesSlide47.xml" ContentType="application/vnd.openxmlformats-officedocument.presentationml.notesSlide+xml"/>
  <Override PartName="/ppt/tags/tag55.xml" ContentType="application/vnd.openxmlformats-officedocument.presentationml.tags+xml"/>
  <Override PartName="/ppt/notesSlides/notesSlide48.xml" ContentType="application/vnd.openxmlformats-officedocument.presentationml.notesSlide+xml"/>
  <Override PartName="/ppt/tags/tag56.xml" ContentType="application/vnd.openxmlformats-officedocument.presentationml.tags+xml"/>
  <Override PartName="/ppt/notesSlides/notesSlide49.xml" ContentType="application/vnd.openxmlformats-officedocument.presentationml.notesSlide+xml"/>
  <Override PartName="/ppt/tags/tag57.xml" ContentType="application/vnd.openxmlformats-officedocument.presentationml.tags+xml"/>
  <Override PartName="/ppt/notesSlides/notesSlide50.xml" ContentType="application/vnd.openxmlformats-officedocument.presentationml.notesSlide+xml"/>
  <Override PartName="/ppt/tags/tag58.xml" ContentType="application/vnd.openxmlformats-officedocument.presentationml.tags+xml"/>
  <Override PartName="/ppt/notesSlides/notesSlide5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52.xml" ContentType="application/vnd.openxmlformats-officedocument.presentationml.notesSlide+xml"/>
  <Override PartName="/ppt/tags/tag65.xml" ContentType="application/vnd.openxmlformats-officedocument.presentationml.tags+xml"/>
  <Override PartName="/ppt/notesSlides/notesSlide5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6"/>
  </p:notesMasterIdLst>
  <p:handoutMasterIdLst>
    <p:handoutMasterId r:id="rId97"/>
  </p:handoutMasterIdLst>
  <p:sldIdLst>
    <p:sldId id="286" r:id="rId2"/>
    <p:sldId id="287" r:id="rId3"/>
    <p:sldId id="361" r:id="rId4"/>
    <p:sldId id="288" r:id="rId5"/>
    <p:sldId id="289" r:id="rId6"/>
    <p:sldId id="294" r:id="rId7"/>
    <p:sldId id="295" r:id="rId8"/>
    <p:sldId id="296" r:id="rId9"/>
    <p:sldId id="362" r:id="rId10"/>
    <p:sldId id="297" r:id="rId11"/>
    <p:sldId id="298" r:id="rId12"/>
    <p:sldId id="299" r:id="rId13"/>
    <p:sldId id="300" r:id="rId14"/>
    <p:sldId id="301" r:id="rId15"/>
    <p:sldId id="303" r:id="rId16"/>
    <p:sldId id="302" r:id="rId17"/>
    <p:sldId id="304" r:id="rId18"/>
    <p:sldId id="363" r:id="rId19"/>
    <p:sldId id="305" r:id="rId20"/>
    <p:sldId id="306" r:id="rId21"/>
    <p:sldId id="307" r:id="rId22"/>
    <p:sldId id="308" r:id="rId23"/>
    <p:sldId id="364" r:id="rId24"/>
    <p:sldId id="310" r:id="rId25"/>
    <p:sldId id="311" r:id="rId26"/>
    <p:sldId id="312" r:id="rId27"/>
    <p:sldId id="365" r:id="rId28"/>
    <p:sldId id="313" r:id="rId29"/>
    <p:sldId id="366" r:id="rId30"/>
    <p:sldId id="367" r:id="rId31"/>
    <p:sldId id="314" r:id="rId32"/>
    <p:sldId id="368" r:id="rId33"/>
    <p:sldId id="315" r:id="rId34"/>
    <p:sldId id="316" r:id="rId35"/>
    <p:sldId id="317" r:id="rId36"/>
    <p:sldId id="318" r:id="rId37"/>
    <p:sldId id="371" r:id="rId38"/>
    <p:sldId id="370" r:id="rId39"/>
    <p:sldId id="319" r:id="rId40"/>
    <p:sldId id="320" r:id="rId41"/>
    <p:sldId id="321" r:id="rId42"/>
    <p:sldId id="372" r:id="rId43"/>
    <p:sldId id="322" r:id="rId44"/>
    <p:sldId id="432" r:id="rId45"/>
    <p:sldId id="324" r:id="rId46"/>
    <p:sldId id="433" r:id="rId47"/>
    <p:sldId id="445" r:id="rId48"/>
    <p:sldId id="434" r:id="rId49"/>
    <p:sldId id="326" r:id="rId50"/>
    <p:sldId id="327" r:id="rId51"/>
    <p:sldId id="437" r:id="rId52"/>
    <p:sldId id="328" r:id="rId53"/>
    <p:sldId id="329" r:id="rId54"/>
    <p:sldId id="330" r:id="rId55"/>
    <p:sldId id="439" r:id="rId56"/>
    <p:sldId id="331" r:id="rId57"/>
    <p:sldId id="332" r:id="rId58"/>
    <p:sldId id="440" r:id="rId59"/>
    <p:sldId id="441" r:id="rId60"/>
    <p:sldId id="333" r:id="rId61"/>
    <p:sldId id="442" r:id="rId62"/>
    <p:sldId id="443" r:id="rId63"/>
    <p:sldId id="444" r:id="rId64"/>
    <p:sldId id="335" r:id="rId65"/>
    <p:sldId id="446" r:id="rId66"/>
    <p:sldId id="336" r:id="rId67"/>
    <p:sldId id="447" r:id="rId68"/>
    <p:sldId id="448" r:id="rId69"/>
    <p:sldId id="449" r:id="rId70"/>
    <p:sldId id="338" r:id="rId71"/>
    <p:sldId id="339" r:id="rId72"/>
    <p:sldId id="340" r:id="rId73"/>
    <p:sldId id="450" r:id="rId74"/>
    <p:sldId id="341" r:id="rId75"/>
    <p:sldId id="451" r:id="rId76"/>
    <p:sldId id="452" r:id="rId77"/>
    <p:sldId id="453" r:id="rId78"/>
    <p:sldId id="343" r:id="rId79"/>
    <p:sldId id="344" r:id="rId80"/>
    <p:sldId id="454" r:id="rId81"/>
    <p:sldId id="455" r:id="rId82"/>
    <p:sldId id="347" r:id="rId83"/>
    <p:sldId id="457" r:id="rId84"/>
    <p:sldId id="456" r:id="rId85"/>
    <p:sldId id="458" r:id="rId86"/>
    <p:sldId id="459" r:id="rId87"/>
    <p:sldId id="461" r:id="rId88"/>
    <p:sldId id="462" r:id="rId89"/>
    <p:sldId id="460" r:id="rId90"/>
    <p:sldId id="348" r:id="rId91"/>
    <p:sldId id="463" r:id="rId92"/>
    <p:sldId id="349" r:id="rId93"/>
    <p:sldId id="350" r:id="rId94"/>
    <p:sldId id="351" r:id="rId9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0">
          <p15:clr>
            <a:srgbClr val="A4A3A4"/>
          </p15:clr>
        </p15:guide>
        <p15:guide id="2" pos="39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DAE3F3"/>
    <a:srgbClr val="3333CC"/>
    <a:srgbClr val="26FA58"/>
    <a:srgbClr val="9900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88" y="148"/>
      </p:cViewPr>
      <p:guideLst>
        <p:guide orient="horz" pos="2100"/>
        <p:guide pos="393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2020/6/20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549889"/>
          <p:cNvSpPr>
            <a:spLocks noGrp="1" noRot="1" noChangeAspect="1" noTextEdit="1"/>
          </p:cNvSpPr>
          <p:nvPr>
            <p:ph type="sldImg"/>
          </p:nvPr>
        </p:nvSpPr>
        <p:spPr/>
      </p:sp>
      <p:sp>
        <p:nvSpPr>
          <p:cNvPr id="20482" name="文本占位符 549890"/>
          <p:cNvSpPr>
            <a:spLocks noGrp="1"/>
          </p:cNvSpPr>
          <p:nvPr>
            <p:ph type="body"/>
          </p:nvPr>
        </p:nvSpPr>
        <p:spPr/>
        <p:txBody>
          <a:bodyPr anchor="t"/>
          <a:lstStyle/>
          <a:p>
            <a:pPr lvl="0" indent="0"/>
            <a:endParaRPr lang="zh-CN" altLang="zh-CN" dirty="0"/>
          </a:p>
        </p:txBody>
      </p:sp>
      <p:sp>
        <p:nvSpPr>
          <p:cNvPr id="2048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7</a:t>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267265"/>
          <p:cNvSpPr>
            <a:spLocks noGrp="1" noRot="1" noChangeAspect="1" noTextEdit="1"/>
          </p:cNvSpPr>
          <p:nvPr>
            <p:ph type="sldImg"/>
          </p:nvPr>
        </p:nvSpPr>
        <p:spPr/>
      </p:sp>
      <p:sp>
        <p:nvSpPr>
          <p:cNvPr id="45058" name="文本占位符 267266"/>
          <p:cNvSpPr>
            <a:spLocks noGrp="1"/>
          </p:cNvSpPr>
          <p:nvPr>
            <p:ph type="body"/>
          </p:nvPr>
        </p:nvSpPr>
        <p:spPr/>
        <p:txBody>
          <a:bodyPr anchor="t"/>
          <a:lstStyle/>
          <a:p>
            <a:pPr lvl="0" indent="0"/>
            <a:endParaRPr lang="zh-CN" altLang="zh-CN" dirty="0"/>
          </a:p>
        </p:txBody>
      </p:sp>
      <p:sp>
        <p:nvSpPr>
          <p:cNvPr id="4505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22</a:t>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267265"/>
          <p:cNvSpPr>
            <a:spLocks noGrp="1" noRot="1" noChangeAspect="1" noTextEdit="1"/>
          </p:cNvSpPr>
          <p:nvPr>
            <p:ph type="sldImg"/>
          </p:nvPr>
        </p:nvSpPr>
        <p:spPr/>
      </p:sp>
      <p:sp>
        <p:nvSpPr>
          <p:cNvPr id="45058" name="文本占位符 267266"/>
          <p:cNvSpPr>
            <a:spLocks noGrp="1"/>
          </p:cNvSpPr>
          <p:nvPr>
            <p:ph type="body"/>
          </p:nvPr>
        </p:nvSpPr>
        <p:spPr/>
        <p:txBody>
          <a:bodyPr anchor="t"/>
          <a:lstStyle/>
          <a:p>
            <a:pPr lvl="0" indent="0"/>
            <a:endParaRPr lang="zh-CN" altLang="zh-CN" dirty="0"/>
          </a:p>
        </p:txBody>
      </p:sp>
      <p:sp>
        <p:nvSpPr>
          <p:cNvPr id="4505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23</a:t>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268289"/>
          <p:cNvSpPr>
            <a:spLocks noGrp="1" noRot="1" noChangeAspect="1" noTextEdit="1"/>
          </p:cNvSpPr>
          <p:nvPr>
            <p:ph type="sldImg"/>
          </p:nvPr>
        </p:nvSpPr>
        <p:spPr/>
      </p:sp>
      <p:sp>
        <p:nvSpPr>
          <p:cNvPr id="48130" name="文本占位符 268290"/>
          <p:cNvSpPr>
            <a:spLocks noGrp="1"/>
          </p:cNvSpPr>
          <p:nvPr>
            <p:ph type="body"/>
          </p:nvPr>
        </p:nvSpPr>
        <p:spPr/>
        <p:txBody>
          <a:bodyPr anchor="t"/>
          <a:lstStyle/>
          <a:p>
            <a:pPr lvl="0" indent="0"/>
            <a:endParaRPr lang="zh-CN" altLang="zh-CN" dirty="0"/>
          </a:p>
        </p:txBody>
      </p:sp>
      <p:sp>
        <p:nvSpPr>
          <p:cNvPr id="4813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25</a:t>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269313"/>
          <p:cNvSpPr>
            <a:spLocks noGrp="1" noRot="1" noChangeAspect="1" noTextEdit="1"/>
          </p:cNvSpPr>
          <p:nvPr>
            <p:ph type="sldImg"/>
          </p:nvPr>
        </p:nvSpPr>
        <p:spPr/>
      </p:sp>
      <p:sp>
        <p:nvSpPr>
          <p:cNvPr id="50178" name="文本占位符 269314"/>
          <p:cNvSpPr>
            <a:spLocks noGrp="1"/>
          </p:cNvSpPr>
          <p:nvPr>
            <p:ph type="body"/>
          </p:nvPr>
        </p:nvSpPr>
        <p:spPr/>
        <p:txBody>
          <a:bodyPr anchor="t"/>
          <a:lstStyle/>
          <a:p>
            <a:pPr lvl="0" indent="0"/>
            <a:endParaRPr lang="zh-CN" altLang="zh-CN" dirty="0"/>
          </a:p>
        </p:txBody>
      </p:sp>
      <p:sp>
        <p:nvSpPr>
          <p:cNvPr id="5017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26</a:t>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239617"/>
          <p:cNvSpPr>
            <a:spLocks noGrp="1" noRot="1" noChangeAspect="1" noTextEdit="1"/>
          </p:cNvSpPr>
          <p:nvPr>
            <p:ph type="sldImg"/>
          </p:nvPr>
        </p:nvSpPr>
        <p:spPr/>
      </p:sp>
      <p:sp>
        <p:nvSpPr>
          <p:cNvPr id="52226" name="文本占位符 239618"/>
          <p:cNvSpPr>
            <a:spLocks noGrp="1"/>
          </p:cNvSpPr>
          <p:nvPr>
            <p:ph type="body"/>
          </p:nvPr>
        </p:nvSpPr>
        <p:spPr/>
        <p:txBody>
          <a:bodyPr anchor="t"/>
          <a:lstStyle/>
          <a:p>
            <a:pPr lvl="0" indent="0"/>
            <a:endParaRPr lang="zh-CN" altLang="zh-CN" dirty="0"/>
          </a:p>
        </p:txBody>
      </p:sp>
      <p:sp>
        <p:nvSpPr>
          <p:cNvPr id="5222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27</a:t>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239617"/>
          <p:cNvSpPr>
            <a:spLocks noGrp="1" noRot="1" noChangeAspect="1" noTextEdit="1"/>
          </p:cNvSpPr>
          <p:nvPr>
            <p:ph type="sldImg"/>
          </p:nvPr>
        </p:nvSpPr>
        <p:spPr/>
      </p:sp>
      <p:sp>
        <p:nvSpPr>
          <p:cNvPr id="52226" name="文本占位符 239618"/>
          <p:cNvSpPr>
            <a:spLocks noGrp="1"/>
          </p:cNvSpPr>
          <p:nvPr>
            <p:ph type="body"/>
          </p:nvPr>
        </p:nvSpPr>
        <p:spPr/>
        <p:txBody>
          <a:bodyPr anchor="t"/>
          <a:lstStyle/>
          <a:p>
            <a:pPr lvl="0" indent="0"/>
            <a:endParaRPr lang="zh-CN" altLang="zh-CN" dirty="0"/>
          </a:p>
        </p:txBody>
      </p:sp>
      <p:sp>
        <p:nvSpPr>
          <p:cNvPr id="5222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28</a:t>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239617"/>
          <p:cNvSpPr>
            <a:spLocks noGrp="1" noRot="1" noChangeAspect="1" noTextEdit="1"/>
          </p:cNvSpPr>
          <p:nvPr>
            <p:ph type="sldImg"/>
          </p:nvPr>
        </p:nvSpPr>
        <p:spPr/>
      </p:sp>
      <p:sp>
        <p:nvSpPr>
          <p:cNvPr id="52226" name="文本占位符 239618"/>
          <p:cNvSpPr>
            <a:spLocks noGrp="1"/>
          </p:cNvSpPr>
          <p:nvPr>
            <p:ph type="body"/>
          </p:nvPr>
        </p:nvSpPr>
        <p:spPr/>
        <p:txBody>
          <a:bodyPr anchor="t"/>
          <a:lstStyle/>
          <a:p>
            <a:pPr lvl="0" indent="0"/>
            <a:endParaRPr lang="zh-CN" altLang="zh-CN" dirty="0"/>
          </a:p>
        </p:txBody>
      </p:sp>
      <p:sp>
        <p:nvSpPr>
          <p:cNvPr id="5222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29</a:t>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245761"/>
          <p:cNvSpPr>
            <a:spLocks noGrp="1" noRot="1" noChangeAspect="1" noTextEdit="1"/>
          </p:cNvSpPr>
          <p:nvPr>
            <p:ph type="sldImg"/>
          </p:nvPr>
        </p:nvSpPr>
        <p:spPr/>
      </p:sp>
      <p:sp>
        <p:nvSpPr>
          <p:cNvPr id="57346" name="文本占位符 245762"/>
          <p:cNvSpPr>
            <a:spLocks noGrp="1"/>
          </p:cNvSpPr>
          <p:nvPr>
            <p:ph type="body"/>
          </p:nvPr>
        </p:nvSpPr>
        <p:spPr/>
        <p:txBody>
          <a:bodyPr anchor="t"/>
          <a:lstStyle/>
          <a:p>
            <a:pPr lvl="0" indent="0"/>
            <a:endParaRPr lang="zh-CN" altLang="zh-CN" dirty="0"/>
          </a:p>
        </p:txBody>
      </p:sp>
      <p:sp>
        <p:nvSpPr>
          <p:cNvPr id="5734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30</a:t>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245761"/>
          <p:cNvSpPr>
            <a:spLocks noGrp="1" noRot="1" noChangeAspect="1" noTextEdit="1"/>
          </p:cNvSpPr>
          <p:nvPr>
            <p:ph type="sldImg"/>
          </p:nvPr>
        </p:nvSpPr>
        <p:spPr/>
      </p:sp>
      <p:sp>
        <p:nvSpPr>
          <p:cNvPr id="57346" name="文本占位符 245762"/>
          <p:cNvSpPr>
            <a:spLocks noGrp="1"/>
          </p:cNvSpPr>
          <p:nvPr>
            <p:ph type="body"/>
          </p:nvPr>
        </p:nvSpPr>
        <p:spPr/>
        <p:txBody>
          <a:bodyPr anchor="t"/>
          <a:lstStyle/>
          <a:p>
            <a:pPr lvl="0" indent="0"/>
            <a:endParaRPr lang="zh-CN" altLang="zh-CN" dirty="0"/>
          </a:p>
        </p:txBody>
      </p:sp>
      <p:sp>
        <p:nvSpPr>
          <p:cNvPr id="5734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31</a:t>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307201"/>
          <p:cNvSpPr>
            <a:spLocks noGrp="1" noRot="1" noChangeAspect="1" noTextEdit="1"/>
          </p:cNvSpPr>
          <p:nvPr>
            <p:ph type="sldImg"/>
          </p:nvPr>
        </p:nvSpPr>
        <p:spPr>
          <a:xfrm>
            <a:off x="1166813" y="712788"/>
            <a:ext cx="4560887" cy="3421062"/>
          </a:xfrm>
        </p:spPr>
      </p:sp>
      <p:sp>
        <p:nvSpPr>
          <p:cNvPr id="63490" name="文本占位符 307202"/>
          <p:cNvSpPr>
            <a:spLocks noGrp="1"/>
          </p:cNvSpPr>
          <p:nvPr>
            <p:ph type="body"/>
          </p:nvPr>
        </p:nvSpPr>
        <p:spPr>
          <a:xfrm>
            <a:off x="939800" y="4348163"/>
            <a:ext cx="5014913" cy="4135437"/>
          </a:xfrm>
        </p:spPr>
        <p:txBody>
          <a:bodyPr anchor="t"/>
          <a:lstStyle/>
          <a:p>
            <a:pPr lvl="0" indent="0"/>
            <a:endParaRPr lang="zh-CN" altLang="zh-CN" dirty="0"/>
          </a:p>
        </p:txBody>
      </p:sp>
      <p:sp>
        <p:nvSpPr>
          <p:cNvPr id="6349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35</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254977"/>
          <p:cNvSpPr>
            <a:spLocks noGrp="1" noRot="1" noChangeAspect="1" noTextEdit="1"/>
          </p:cNvSpPr>
          <p:nvPr>
            <p:ph type="sldImg"/>
          </p:nvPr>
        </p:nvSpPr>
        <p:spPr/>
      </p:sp>
      <p:sp>
        <p:nvSpPr>
          <p:cNvPr id="22530" name="文本占位符 254978"/>
          <p:cNvSpPr>
            <a:spLocks noGrp="1"/>
          </p:cNvSpPr>
          <p:nvPr>
            <p:ph type="body"/>
          </p:nvPr>
        </p:nvSpPr>
        <p:spPr/>
        <p:txBody>
          <a:bodyPr anchor="t"/>
          <a:lstStyle/>
          <a:p>
            <a:pPr lvl="0" indent="0"/>
            <a:endParaRPr lang="zh-CN" altLang="zh-CN" dirty="0"/>
          </a:p>
        </p:txBody>
      </p:sp>
      <p:sp>
        <p:nvSpPr>
          <p:cNvPr id="2253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8</a:t>
            </a:fld>
            <a:endParaRPr lang="zh-CN"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477185"/>
          <p:cNvSpPr>
            <a:spLocks noGrp="1" noRot="1" noChangeAspect="1" noTextEdit="1"/>
          </p:cNvSpPr>
          <p:nvPr>
            <p:ph type="sldImg"/>
          </p:nvPr>
        </p:nvSpPr>
        <p:spPr/>
      </p:sp>
      <p:sp>
        <p:nvSpPr>
          <p:cNvPr id="65538" name="文本占位符 477186"/>
          <p:cNvSpPr>
            <a:spLocks noGrp="1"/>
          </p:cNvSpPr>
          <p:nvPr>
            <p:ph type="body"/>
          </p:nvPr>
        </p:nvSpPr>
        <p:spPr/>
        <p:txBody>
          <a:bodyPr anchor="t"/>
          <a:lstStyle/>
          <a:p>
            <a:pPr lvl="0" indent="0"/>
            <a:endParaRPr lang="zh-CN" altLang="zh-CN" dirty="0"/>
          </a:p>
        </p:txBody>
      </p:sp>
      <p:sp>
        <p:nvSpPr>
          <p:cNvPr id="6553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36</a:t>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477185"/>
          <p:cNvSpPr>
            <a:spLocks noGrp="1" noRot="1" noChangeAspect="1" noTextEdit="1"/>
          </p:cNvSpPr>
          <p:nvPr>
            <p:ph type="sldImg"/>
          </p:nvPr>
        </p:nvSpPr>
        <p:spPr/>
      </p:sp>
      <p:sp>
        <p:nvSpPr>
          <p:cNvPr id="65538" name="文本占位符 477186"/>
          <p:cNvSpPr>
            <a:spLocks noGrp="1"/>
          </p:cNvSpPr>
          <p:nvPr>
            <p:ph type="body"/>
          </p:nvPr>
        </p:nvSpPr>
        <p:spPr/>
        <p:txBody>
          <a:bodyPr anchor="t"/>
          <a:lstStyle/>
          <a:p>
            <a:pPr lvl="0" indent="0"/>
            <a:endParaRPr lang="zh-CN" altLang="zh-CN" dirty="0"/>
          </a:p>
        </p:txBody>
      </p:sp>
      <p:sp>
        <p:nvSpPr>
          <p:cNvPr id="6553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37</a:t>
            </a:fld>
            <a:endParaRPr lang="zh-CN"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477185"/>
          <p:cNvSpPr>
            <a:spLocks noGrp="1" noRot="1" noChangeAspect="1" noTextEdit="1"/>
          </p:cNvSpPr>
          <p:nvPr>
            <p:ph type="sldImg"/>
          </p:nvPr>
        </p:nvSpPr>
        <p:spPr/>
      </p:sp>
      <p:sp>
        <p:nvSpPr>
          <p:cNvPr id="65538" name="文本占位符 477186"/>
          <p:cNvSpPr>
            <a:spLocks noGrp="1"/>
          </p:cNvSpPr>
          <p:nvPr>
            <p:ph type="body"/>
          </p:nvPr>
        </p:nvSpPr>
        <p:spPr/>
        <p:txBody>
          <a:bodyPr anchor="t"/>
          <a:lstStyle/>
          <a:p>
            <a:pPr lvl="0" indent="0"/>
            <a:endParaRPr lang="zh-CN" altLang="zh-CN" dirty="0"/>
          </a:p>
        </p:txBody>
      </p:sp>
      <p:sp>
        <p:nvSpPr>
          <p:cNvPr id="6553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38</a:t>
            </a:fld>
            <a:endParaRPr lang="zh-CN"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321537"/>
          <p:cNvSpPr>
            <a:spLocks noGrp="1" noRot="1" noChangeAspect="1" noTextEdit="1"/>
          </p:cNvSpPr>
          <p:nvPr>
            <p:ph type="sldImg"/>
          </p:nvPr>
        </p:nvSpPr>
        <p:spPr>
          <a:xfrm>
            <a:off x="1166813" y="712788"/>
            <a:ext cx="4560887" cy="3421062"/>
          </a:xfrm>
        </p:spPr>
      </p:sp>
      <p:sp>
        <p:nvSpPr>
          <p:cNvPr id="71682" name="文本占位符 321538"/>
          <p:cNvSpPr>
            <a:spLocks noGrp="1"/>
          </p:cNvSpPr>
          <p:nvPr>
            <p:ph type="body"/>
          </p:nvPr>
        </p:nvSpPr>
        <p:spPr>
          <a:xfrm>
            <a:off x="939800" y="4348163"/>
            <a:ext cx="5014913" cy="4135437"/>
          </a:xfrm>
        </p:spPr>
        <p:txBody>
          <a:bodyPr anchor="t"/>
          <a:lstStyle/>
          <a:p>
            <a:pPr lvl="0" indent="0"/>
            <a:endParaRPr lang="zh-CN" altLang="zh-CN" dirty="0"/>
          </a:p>
        </p:txBody>
      </p:sp>
      <p:sp>
        <p:nvSpPr>
          <p:cNvPr id="7168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40</a:t>
            </a:fld>
            <a:endParaRPr lang="zh-CN"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323585"/>
          <p:cNvSpPr>
            <a:spLocks noGrp="1" noRot="1" noChangeAspect="1" noTextEdit="1"/>
          </p:cNvSpPr>
          <p:nvPr>
            <p:ph type="sldImg"/>
          </p:nvPr>
        </p:nvSpPr>
        <p:spPr>
          <a:xfrm>
            <a:off x="1166813" y="712788"/>
            <a:ext cx="4560887" cy="3421062"/>
          </a:xfrm>
        </p:spPr>
      </p:sp>
      <p:sp>
        <p:nvSpPr>
          <p:cNvPr id="73730" name="文本占位符 323586"/>
          <p:cNvSpPr>
            <a:spLocks noGrp="1"/>
          </p:cNvSpPr>
          <p:nvPr>
            <p:ph type="body"/>
          </p:nvPr>
        </p:nvSpPr>
        <p:spPr>
          <a:xfrm>
            <a:off x="939800" y="4348163"/>
            <a:ext cx="5014913" cy="4135437"/>
          </a:xfrm>
        </p:spPr>
        <p:txBody>
          <a:bodyPr anchor="t"/>
          <a:lstStyle/>
          <a:p>
            <a:pPr lvl="0" indent="0"/>
            <a:endParaRPr lang="zh-CN" altLang="zh-CN" dirty="0"/>
          </a:p>
        </p:txBody>
      </p:sp>
      <p:sp>
        <p:nvSpPr>
          <p:cNvPr id="7373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41</a:t>
            </a:fld>
            <a:endParaRPr lang="zh-CN"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325633"/>
          <p:cNvSpPr>
            <a:spLocks noGrp="1" noRot="1" noChangeAspect="1" noTextEdit="1"/>
          </p:cNvSpPr>
          <p:nvPr>
            <p:ph type="sldImg"/>
          </p:nvPr>
        </p:nvSpPr>
        <p:spPr>
          <a:xfrm>
            <a:off x="1166813" y="712788"/>
            <a:ext cx="4560887" cy="3421062"/>
          </a:xfrm>
        </p:spPr>
      </p:sp>
      <p:sp>
        <p:nvSpPr>
          <p:cNvPr id="75778" name="文本占位符 325634"/>
          <p:cNvSpPr>
            <a:spLocks noGrp="1"/>
          </p:cNvSpPr>
          <p:nvPr>
            <p:ph type="body"/>
          </p:nvPr>
        </p:nvSpPr>
        <p:spPr>
          <a:xfrm>
            <a:off x="939800" y="4348163"/>
            <a:ext cx="5014913" cy="4135437"/>
          </a:xfrm>
        </p:spPr>
        <p:txBody>
          <a:bodyPr anchor="t"/>
          <a:lstStyle/>
          <a:p>
            <a:pPr lvl="0" indent="0"/>
            <a:endParaRPr lang="zh-CN" altLang="zh-CN" dirty="0"/>
          </a:p>
        </p:txBody>
      </p:sp>
      <p:sp>
        <p:nvSpPr>
          <p:cNvPr id="7577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42</a:t>
            </a:fld>
            <a:endParaRPr lang="zh-CN"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325633"/>
          <p:cNvSpPr>
            <a:spLocks noGrp="1" noRot="1" noChangeAspect="1" noTextEdit="1"/>
          </p:cNvSpPr>
          <p:nvPr>
            <p:ph type="sldImg"/>
          </p:nvPr>
        </p:nvSpPr>
        <p:spPr>
          <a:xfrm>
            <a:off x="1166813" y="712788"/>
            <a:ext cx="4560887" cy="3421062"/>
          </a:xfrm>
        </p:spPr>
      </p:sp>
      <p:sp>
        <p:nvSpPr>
          <p:cNvPr id="75778" name="文本占位符 325634"/>
          <p:cNvSpPr>
            <a:spLocks noGrp="1"/>
          </p:cNvSpPr>
          <p:nvPr>
            <p:ph type="body"/>
          </p:nvPr>
        </p:nvSpPr>
        <p:spPr>
          <a:xfrm>
            <a:off x="939800" y="4348163"/>
            <a:ext cx="5014913" cy="4135437"/>
          </a:xfrm>
        </p:spPr>
        <p:txBody>
          <a:bodyPr anchor="t"/>
          <a:lstStyle/>
          <a:p>
            <a:pPr lvl="0" indent="0"/>
            <a:endParaRPr lang="zh-CN" altLang="zh-CN" dirty="0"/>
          </a:p>
        </p:txBody>
      </p:sp>
      <p:sp>
        <p:nvSpPr>
          <p:cNvPr id="7577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43</a:t>
            </a:fld>
            <a:endParaRPr lang="zh-CN"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幻灯片图像占位符 331777"/>
          <p:cNvSpPr>
            <a:spLocks noGrp="1" noRot="1" noChangeAspect="1" noTextEdit="1"/>
          </p:cNvSpPr>
          <p:nvPr>
            <p:ph type="sldImg"/>
          </p:nvPr>
        </p:nvSpPr>
        <p:spPr>
          <a:xfrm>
            <a:off x="1166813" y="712788"/>
            <a:ext cx="4560887" cy="3421062"/>
          </a:xfrm>
        </p:spPr>
      </p:sp>
      <p:sp>
        <p:nvSpPr>
          <p:cNvPr id="77826" name="文本占位符 331778"/>
          <p:cNvSpPr>
            <a:spLocks noGrp="1"/>
          </p:cNvSpPr>
          <p:nvPr>
            <p:ph type="body"/>
          </p:nvPr>
        </p:nvSpPr>
        <p:spPr>
          <a:xfrm>
            <a:off x="939800" y="4348163"/>
            <a:ext cx="5014913" cy="4135437"/>
          </a:xfrm>
        </p:spPr>
        <p:txBody>
          <a:bodyPr anchor="t"/>
          <a:lstStyle/>
          <a:p>
            <a:pPr lvl="0" indent="0"/>
            <a:endParaRPr lang="zh-CN" altLang="zh-CN" dirty="0"/>
          </a:p>
        </p:txBody>
      </p:sp>
      <p:sp>
        <p:nvSpPr>
          <p:cNvPr id="7782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44</a:t>
            </a:fld>
            <a:endParaRPr lang="zh-CN"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335873"/>
          <p:cNvSpPr>
            <a:spLocks noGrp="1" noRot="1" noChangeAspect="1" noTextEdit="1"/>
          </p:cNvSpPr>
          <p:nvPr>
            <p:ph type="sldImg"/>
          </p:nvPr>
        </p:nvSpPr>
        <p:spPr>
          <a:xfrm>
            <a:off x="1166813" y="712788"/>
            <a:ext cx="4560887" cy="3421062"/>
          </a:xfrm>
        </p:spPr>
      </p:sp>
      <p:sp>
        <p:nvSpPr>
          <p:cNvPr id="81922" name="文本占位符 335874"/>
          <p:cNvSpPr>
            <a:spLocks noGrp="1"/>
          </p:cNvSpPr>
          <p:nvPr>
            <p:ph type="body"/>
          </p:nvPr>
        </p:nvSpPr>
        <p:spPr>
          <a:xfrm>
            <a:off x="939800" y="4348163"/>
            <a:ext cx="5014913" cy="4135437"/>
          </a:xfrm>
        </p:spPr>
        <p:txBody>
          <a:bodyPr anchor="t"/>
          <a:lstStyle/>
          <a:p>
            <a:pPr lvl="0" indent="0"/>
            <a:endParaRPr lang="zh-CN" altLang="zh-CN" dirty="0"/>
          </a:p>
        </p:txBody>
      </p:sp>
      <p:sp>
        <p:nvSpPr>
          <p:cNvPr id="8192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45</a:t>
            </a:fld>
            <a:endParaRPr lang="zh-CN"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幻灯片图像占位符 335873"/>
          <p:cNvSpPr>
            <a:spLocks noGrp="1" noRot="1" noChangeAspect="1" noTextEdit="1"/>
          </p:cNvSpPr>
          <p:nvPr>
            <p:ph type="sldImg"/>
          </p:nvPr>
        </p:nvSpPr>
        <p:spPr>
          <a:xfrm>
            <a:off x="1166813" y="712788"/>
            <a:ext cx="4560887" cy="3421062"/>
          </a:xfrm>
        </p:spPr>
      </p:sp>
      <p:sp>
        <p:nvSpPr>
          <p:cNvPr id="81922" name="文本占位符 335874"/>
          <p:cNvSpPr>
            <a:spLocks noGrp="1"/>
          </p:cNvSpPr>
          <p:nvPr>
            <p:ph type="body"/>
          </p:nvPr>
        </p:nvSpPr>
        <p:spPr>
          <a:xfrm>
            <a:off x="939800" y="4348163"/>
            <a:ext cx="5014913" cy="4135437"/>
          </a:xfrm>
        </p:spPr>
        <p:txBody>
          <a:bodyPr anchor="t"/>
          <a:lstStyle/>
          <a:p>
            <a:pPr lvl="0" indent="0"/>
            <a:endParaRPr lang="zh-CN" altLang="zh-CN" dirty="0"/>
          </a:p>
        </p:txBody>
      </p:sp>
      <p:sp>
        <p:nvSpPr>
          <p:cNvPr id="8192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46</a:t>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254977"/>
          <p:cNvSpPr>
            <a:spLocks noGrp="1" noRot="1" noChangeAspect="1" noTextEdit="1"/>
          </p:cNvSpPr>
          <p:nvPr>
            <p:ph type="sldImg"/>
          </p:nvPr>
        </p:nvSpPr>
        <p:spPr/>
      </p:sp>
      <p:sp>
        <p:nvSpPr>
          <p:cNvPr id="24578" name="文本占位符 254978"/>
          <p:cNvSpPr>
            <a:spLocks noGrp="1"/>
          </p:cNvSpPr>
          <p:nvPr>
            <p:ph type="body"/>
          </p:nvPr>
        </p:nvSpPr>
        <p:spPr/>
        <p:txBody>
          <a:bodyPr anchor="t"/>
          <a:lstStyle/>
          <a:p>
            <a:pPr lvl="0" indent="0"/>
            <a:endParaRPr lang="zh-CN" altLang="zh-CN" dirty="0"/>
          </a:p>
        </p:txBody>
      </p:sp>
      <p:sp>
        <p:nvSpPr>
          <p:cNvPr id="2457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latin typeface="Arial" panose="020B0604020202020204" pitchFamily="34" charset="0"/>
                <a:ea typeface="宋体" panose="02010600030101010101" pitchFamily="2" charset="-122"/>
              </a:rPr>
              <a:t>9</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337921"/>
          <p:cNvSpPr>
            <a:spLocks noGrp="1" noRot="1" noChangeAspect="1" noTextEdit="1"/>
          </p:cNvSpPr>
          <p:nvPr>
            <p:ph type="sldImg"/>
          </p:nvPr>
        </p:nvSpPr>
        <p:spPr>
          <a:xfrm>
            <a:off x="1166813" y="712788"/>
            <a:ext cx="4560887" cy="3421062"/>
          </a:xfrm>
        </p:spPr>
      </p:sp>
      <p:sp>
        <p:nvSpPr>
          <p:cNvPr id="83970" name="文本占位符 337922"/>
          <p:cNvSpPr>
            <a:spLocks noGrp="1"/>
          </p:cNvSpPr>
          <p:nvPr>
            <p:ph type="body"/>
          </p:nvPr>
        </p:nvSpPr>
        <p:spPr>
          <a:xfrm>
            <a:off x="939800" y="4348163"/>
            <a:ext cx="5014913" cy="4135437"/>
          </a:xfrm>
        </p:spPr>
        <p:txBody>
          <a:bodyPr anchor="t"/>
          <a:lstStyle/>
          <a:p>
            <a:pPr lvl="0" indent="0"/>
            <a:endParaRPr lang="zh-CN" altLang="zh-CN" dirty="0"/>
          </a:p>
        </p:txBody>
      </p:sp>
      <p:sp>
        <p:nvSpPr>
          <p:cNvPr id="8397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47</a:t>
            </a:fld>
            <a:endParaRPr lang="zh-CN"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幻灯片图像占位符 337921"/>
          <p:cNvSpPr>
            <a:spLocks noGrp="1" noRot="1" noChangeAspect="1" noTextEdit="1"/>
          </p:cNvSpPr>
          <p:nvPr>
            <p:ph type="sldImg"/>
          </p:nvPr>
        </p:nvSpPr>
        <p:spPr>
          <a:xfrm>
            <a:off x="1166813" y="712788"/>
            <a:ext cx="4560887" cy="3421062"/>
          </a:xfrm>
        </p:spPr>
      </p:sp>
      <p:sp>
        <p:nvSpPr>
          <p:cNvPr id="83970" name="文本占位符 337922"/>
          <p:cNvSpPr>
            <a:spLocks noGrp="1"/>
          </p:cNvSpPr>
          <p:nvPr>
            <p:ph type="body"/>
          </p:nvPr>
        </p:nvSpPr>
        <p:spPr>
          <a:xfrm>
            <a:off x="939800" y="4348163"/>
            <a:ext cx="5014913" cy="4135437"/>
          </a:xfrm>
        </p:spPr>
        <p:txBody>
          <a:bodyPr anchor="t"/>
          <a:lstStyle/>
          <a:p>
            <a:pPr lvl="0" indent="0"/>
            <a:endParaRPr lang="zh-CN" altLang="zh-CN" dirty="0"/>
          </a:p>
        </p:txBody>
      </p:sp>
      <p:sp>
        <p:nvSpPr>
          <p:cNvPr id="8397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48</a:t>
            </a:fld>
            <a:endParaRPr lang="zh-CN"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幻灯片图像占位符 342017"/>
          <p:cNvSpPr>
            <a:spLocks noGrp="1" noRot="1" noChangeAspect="1" noTextEdit="1"/>
          </p:cNvSpPr>
          <p:nvPr>
            <p:ph type="sldImg"/>
          </p:nvPr>
        </p:nvSpPr>
        <p:spPr>
          <a:xfrm>
            <a:off x="1166813" y="712788"/>
            <a:ext cx="4560887" cy="3421062"/>
          </a:xfrm>
        </p:spPr>
      </p:sp>
      <p:sp>
        <p:nvSpPr>
          <p:cNvPr id="86018" name="文本占位符 342018"/>
          <p:cNvSpPr>
            <a:spLocks noGrp="1"/>
          </p:cNvSpPr>
          <p:nvPr>
            <p:ph type="body"/>
          </p:nvPr>
        </p:nvSpPr>
        <p:spPr>
          <a:xfrm>
            <a:off x="939800" y="4348163"/>
            <a:ext cx="5014913" cy="4135437"/>
          </a:xfrm>
        </p:spPr>
        <p:txBody>
          <a:bodyPr anchor="t"/>
          <a:lstStyle/>
          <a:p>
            <a:pPr lvl="0" indent="0"/>
            <a:endParaRPr lang="zh-CN" altLang="zh-CN" dirty="0"/>
          </a:p>
        </p:txBody>
      </p:sp>
      <p:sp>
        <p:nvSpPr>
          <p:cNvPr id="8601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49</a:t>
            </a:fld>
            <a:endParaRPr lang="zh-CN"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幻灯片图像占位符 360449"/>
          <p:cNvSpPr>
            <a:spLocks noGrp="1" noRot="1" noChangeAspect="1" noTextEdit="1"/>
          </p:cNvSpPr>
          <p:nvPr>
            <p:ph type="sldImg"/>
          </p:nvPr>
        </p:nvSpPr>
        <p:spPr>
          <a:xfrm>
            <a:off x="1166813" y="712788"/>
            <a:ext cx="4560887" cy="3421062"/>
          </a:xfrm>
        </p:spPr>
      </p:sp>
      <p:sp>
        <p:nvSpPr>
          <p:cNvPr id="92162" name="文本占位符 360450"/>
          <p:cNvSpPr>
            <a:spLocks noGrp="1"/>
          </p:cNvSpPr>
          <p:nvPr>
            <p:ph type="body"/>
          </p:nvPr>
        </p:nvSpPr>
        <p:spPr>
          <a:xfrm>
            <a:off x="939800" y="4348163"/>
            <a:ext cx="5014913" cy="4135437"/>
          </a:xfrm>
        </p:spPr>
        <p:txBody>
          <a:bodyPr anchor="t"/>
          <a:lstStyle/>
          <a:p>
            <a:pPr lvl="0" indent="0"/>
            <a:endParaRPr lang="zh-CN" altLang="zh-CN" dirty="0"/>
          </a:p>
        </p:txBody>
      </p:sp>
      <p:sp>
        <p:nvSpPr>
          <p:cNvPr id="9216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50</a:t>
            </a:fld>
            <a:endParaRPr lang="zh-CN"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364545"/>
          <p:cNvSpPr>
            <a:spLocks noGrp="1" noRot="1" noChangeAspect="1" noTextEdit="1"/>
          </p:cNvSpPr>
          <p:nvPr>
            <p:ph type="sldImg"/>
          </p:nvPr>
        </p:nvSpPr>
        <p:spPr>
          <a:xfrm>
            <a:off x="1166813" y="712788"/>
            <a:ext cx="4560887" cy="3421062"/>
          </a:xfrm>
        </p:spPr>
      </p:sp>
      <p:sp>
        <p:nvSpPr>
          <p:cNvPr id="96258" name="文本占位符 364546"/>
          <p:cNvSpPr>
            <a:spLocks noGrp="1"/>
          </p:cNvSpPr>
          <p:nvPr>
            <p:ph type="body"/>
          </p:nvPr>
        </p:nvSpPr>
        <p:spPr>
          <a:xfrm>
            <a:off x="939800" y="4348163"/>
            <a:ext cx="5014913" cy="4135437"/>
          </a:xfrm>
        </p:spPr>
        <p:txBody>
          <a:bodyPr anchor="t"/>
          <a:lstStyle/>
          <a:p>
            <a:pPr lvl="0" indent="0"/>
            <a:endParaRPr lang="zh-CN" altLang="zh-CN" dirty="0"/>
          </a:p>
        </p:txBody>
      </p:sp>
      <p:sp>
        <p:nvSpPr>
          <p:cNvPr id="9625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51</a:t>
            </a:fld>
            <a:endParaRPr lang="zh-CN" altLang="en-US"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364545"/>
          <p:cNvSpPr>
            <a:spLocks noGrp="1" noRot="1" noChangeAspect="1" noTextEdit="1"/>
          </p:cNvSpPr>
          <p:nvPr>
            <p:ph type="sldImg"/>
          </p:nvPr>
        </p:nvSpPr>
        <p:spPr>
          <a:xfrm>
            <a:off x="1166813" y="712788"/>
            <a:ext cx="4560887" cy="3421062"/>
          </a:xfrm>
        </p:spPr>
      </p:sp>
      <p:sp>
        <p:nvSpPr>
          <p:cNvPr id="96258" name="文本占位符 364546"/>
          <p:cNvSpPr>
            <a:spLocks noGrp="1"/>
          </p:cNvSpPr>
          <p:nvPr>
            <p:ph type="body"/>
          </p:nvPr>
        </p:nvSpPr>
        <p:spPr>
          <a:xfrm>
            <a:off x="939800" y="4348163"/>
            <a:ext cx="5014913" cy="4135437"/>
          </a:xfrm>
        </p:spPr>
        <p:txBody>
          <a:bodyPr anchor="t"/>
          <a:lstStyle/>
          <a:p>
            <a:pPr lvl="0" indent="0"/>
            <a:endParaRPr lang="zh-CN" altLang="zh-CN" dirty="0"/>
          </a:p>
        </p:txBody>
      </p:sp>
      <p:sp>
        <p:nvSpPr>
          <p:cNvPr id="9625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52</a:t>
            </a:fld>
            <a:endParaRPr lang="zh-CN" alt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522241"/>
          <p:cNvSpPr>
            <a:spLocks noGrp="1" noRot="1" noChangeAspect="1" noTextEdit="1"/>
          </p:cNvSpPr>
          <p:nvPr>
            <p:ph type="sldImg"/>
          </p:nvPr>
        </p:nvSpPr>
        <p:spPr/>
      </p:sp>
      <p:sp>
        <p:nvSpPr>
          <p:cNvPr id="105474" name="文本占位符 522242"/>
          <p:cNvSpPr>
            <a:spLocks noGrp="1"/>
          </p:cNvSpPr>
          <p:nvPr>
            <p:ph type="body"/>
          </p:nvPr>
        </p:nvSpPr>
        <p:spPr/>
        <p:txBody>
          <a:bodyPr anchor="t"/>
          <a:lstStyle/>
          <a:p>
            <a:pPr lvl="0" indent="0"/>
            <a:endParaRPr lang="zh-CN" altLang="zh-CN" dirty="0"/>
          </a:p>
        </p:txBody>
      </p:sp>
      <p:sp>
        <p:nvSpPr>
          <p:cNvPr id="105475"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54</a:t>
            </a:fld>
            <a:endParaRPr lang="zh-CN"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391169"/>
          <p:cNvSpPr>
            <a:spLocks noGrp="1" noRot="1" noChangeAspect="1" noTextEdit="1"/>
          </p:cNvSpPr>
          <p:nvPr>
            <p:ph type="sldImg"/>
          </p:nvPr>
        </p:nvSpPr>
        <p:spPr>
          <a:xfrm>
            <a:off x="1166813" y="712788"/>
            <a:ext cx="4560887" cy="3421062"/>
          </a:xfrm>
        </p:spPr>
      </p:sp>
      <p:sp>
        <p:nvSpPr>
          <p:cNvPr id="107522" name="文本占位符 391170"/>
          <p:cNvSpPr>
            <a:spLocks noGrp="1"/>
          </p:cNvSpPr>
          <p:nvPr>
            <p:ph type="body"/>
          </p:nvPr>
        </p:nvSpPr>
        <p:spPr>
          <a:xfrm>
            <a:off x="939800" y="4348163"/>
            <a:ext cx="5014913" cy="4135437"/>
          </a:xfrm>
        </p:spPr>
        <p:txBody>
          <a:bodyPr anchor="t"/>
          <a:lstStyle/>
          <a:p>
            <a:pPr lvl="0" indent="0"/>
            <a:endParaRPr lang="zh-CN" altLang="zh-CN" dirty="0"/>
          </a:p>
        </p:txBody>
      </p:sp>
      <p:sp>
        <p:nvSpPr>
          <p:cNvPr id="10752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55</a:t>
            </a:fld>
            <a:endParaRPr lang="zh-CN" alt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391169"/>
          <p:cNvSpPr>
            <a:spLocks noGrp="1" noRot="1" noChangeAspect="1" noTextEdit="1"/>
          </p:cNvSpPr>
          <p:nvPr>
            <p:ph type="sldImg"/>
          </p:nvPr>
        </p:nvSpPr>
        <p:spPr>
          <a:xfrm>
            <a:off x="1166813" y="712788"/>
            <a:ext cx="4560887" cy="3421062"/>
          </a:xfrm>
        </p:spPr>
      </p:sp>
      <p:sp>
        <p:nvSpPr>
          <p:cNvPr id="107522" name="文本占位符 391170"/>
          <p:cNvSpPr>
            <a:spLocks noGrp="1"/>
          </p:cNvSpPr>
          <p:nvPr>
            <p:ph type="body"/>
          </p:nvPr>
        </p:nvSpPr>
        <p:spPr>
          <a:xfrm>
            <a:off x="939800" y="4348163"/>
            <a:ext cx="5014913" cy="4135437"/>
          </a:xfrm>
        </p:spPr>
        <p:txBody>
          <a:bodyPr anchor="t"/>
          <a:lstStyle/>
          <a:p>
            <a:pPr lvl="0" indent="0"/>
            <a:endParaRPr lang="zh-CN" altLang="zh-CN" dirty="0"/>
          </a:p>
        </p:txBody>
      </p:sp>
      <p:sp>
        <p:nvSpPr>
          <p:cNvPr id="10752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56</a:t>
            </a:fld>
            <a:endParaRPr lang="zh-CN" alt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幻灯片图像占位符 524289"/>
          <p:cNvSpPr>
            <a:spLocks noGrp="1" noRot="1" noChangeAspect="1" noTextEdit="1"/>
          </p:cNvSpPr>
          <p:nvPr>
            <p:ph type="sldImg"/>
          </p:nvPr>
        </p:nvSpPr>
        <p:spPr/>
      </p:sp>
      <p:sp>
        <p:nvSpPr>
          <p:cNvPr id="109570" name="文本占位符 524290"/>
          <p:cNvSpPr>
            <a:spLocks noGrp="1"/>
          </p:cNvSpPr>
          <p:nvPr>
            <p:ph type="body"/>
          </p:nvPr>
        </p:nvSpPr>
        <p:spPr/>
        <p:txBody>
          <a:bodyPr anchor="t"/>
          <a:lstStyle/>
          <a:p>
            <a:pPr lvl="0" indent="0"/>
            <a:endParaRPr lang="zh-CN" altLang="zh-CN" dirty="0"/>
          </a:p>
        </p:txBody>
      </p:sp>
      <p:sp>
        <p:nvSpPr>
          <p:cNvPr id="10957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57</a:t>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254977"/>
          <p:cNvSpPr>
            <a:spLocks noGrp="1" noRot="1" noChangeAspect="1" noTextEdit="1"/>
          </p:cNvSpPr>
          <p:nvPr>
            <p:ph type="sldImg"/>
          </p:nvPr>
        </p:nvSpPr>
        <p:spPr/>
      </p:sp>
      <p:sp>
        <p:nvSpPr>
          <p:cNvPr id="24578" name="文本占位符 254978"/>
          <p:cNvSpPr>
            <a:spLocks noGrp="1"/>
          </p:cNvSpPr>
          <p:nvPr>
            <p:ph type="body"/>
          </p:nvPr>
        </p:nvSpPr>
        <p:spPr/>
        <p:txBody>
          <a:bodyPr anchor="t"/>
          <a:lstStyle/>
          <a:p>
            <a:pPr lvl="0" indent="0"/>
            <a:endParaRPr lang="zh-CN" altLang="zh-CN" dirty="0"/>
          </a:p>
        </p:txBody>
      </p:sp>
      <p:sp>
        <p:nvSpPr>
          <p:cNvPr id="2457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latin typeface="Arial" panose="020B0604020202020204" pitchFamily="34" charset="0"/>
                <a:ea typeface="宋体" panose="02010600030101010101" pitchFamily="2" charset="-122"/>
              </a:rPr>
              <a:t>10</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幻灯片图像占位符 524289"/>
          <p:cNvSpPr>
            <a:spLocks noGrp="1" noRot="1" noChangeAspect="1" noTextEdit="1"/>
          </p:cNvSpPr>
          <p:nvPr>
            <p:ph type="sldImg"/>
          </p:nvPr>
        </p:nvSpPr>
        <p:spPr/>
      </p:sp>
      <p:sp>
        <p:nvSpPr>
          <p:cNvPr id="109570" name="文本占位符 524290"/>
          <p:cNvSpPr>
            <a:spLocks noGrp="1"/>
          </p:cNvSpPr>
          <p:nvPr>
            <p:ph type="body"/>
          </p:nvPr>
        </p:nvSpPr>
        <p:spPr/>
        <p:txBody>
          <a:bodyPr anchor="t"/>
          <a:lstStyle/>
          <a:p>
            <a:pPr lvl="0" indent="0"/>
            <a:endParaRPr lang="zh-CN" altLang="zh-CN" dirty="0"/>
          </a:p>
        </p:txBody>
      </p:sp>
      <p:sp>
        <p:nvSpPr>
          <p:cNvPr id="10957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58</a:t>
            </a:fld>
            <a:endParaRPr lang="zh-CN" alt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幻灯片图像占位符 526337"/>
          <p:cNvSpPr>
            <a:spLocks noGrp="1" noRot="1" noChangeAspect="1" noTextEdit="1"/>
          </p:cNvSpPr>
          <p:nvPr>
            <p:ph type="sldImg"/>
          </p:nvPr>
        </p:nvSpPr>
        <p:spPr/>
      </p:sp>
      <p:sp>
        <p:nvSpPr>
          <p:cNvPr id="113666" name="文本占位符 526338"/>
          <p:cNvSpPr>
            <a:spLocks noGrp="1"/>
          </p:cNvSpPr>
          <p:nvPr>
            <p:ph type="body"/>
          </p:nvPr>
        </p:nvSpPr>
        <p:spPr/>
        <p:txBody>
          <a:bodyPr anchor="t"/>
          <a:lstStyle/>
          <a:p>
            <a:pPr lvl="0" indent="0"/>
            <a:endParaRPr lang="zh-CN" altLang="zh-CN" dirty="0"/>
          </a:p>
        </p:txBody>
      </p:sp>
      <p:sp>
        <p:nvSpPr>
          <p:cNvPr id="11366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59</a:t>
            </a:fld>
            <a:endParaRPr lang="zh-CN" alt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幻灯片图像占位符 526337"/>
          <p:cNvSpPr>
            <a:spLocks noGrp="1" noRot="1" noChangeAspect="1" noTextEdit="1"/>
          </p:cNvSpPr>
          <p:nvPr>
            <p:ph type="sldImg"/>
          </p:nvPr>
        </p:nvSpPr>
        <p:spPr/>
      </p:sp>
      <p:sp>
        <p:nvSpPr>
          <p:cNvPr id="113666" name="文本占位符 526338"/>
          <p:cNvSpPr>
            <a:spLocks noGrp="1"/>
          </p:cNvSpPr>
          <p:nvPr>
            <p:ph type="body"/>
          </p:nvPr>
        </p:nvSpPr>
        <p:spPr/>
        <p:txBody>
          <a:bodyPr anchor="t"/>
          <a:lstStyle/>
          <a:p>
            <a:pPr lvl="0" indent="0"/>
            <a:endParaRPr lang="zh-CN" altLang="zh-CN" dirty="0"/>
          </a:p>
        </p:txBody>
      </p:sp>
      <p:sp>
        <p:nvSpPr>
          <p:cNvPr id="11366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60</a:t>
            </a:fld>
            <a:endParaRPr lang="zh-CN"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430081"/>
          <p:cNvSpPr>
            <a:spLocks noGrp="1" noRot="1" noChangeAspect="1" noTextEdit="1"/>
          </p:cNvSpPr>
          <p:nvPr>
            <p:ph type="sldImg"/>
          </p:nvPr>
        </p:nvSpPr>
        <p:spPr>
          <a:xfrm>
            <a:off x="1166813" y="712788"/>
            <a:ext cx="4560887" cy="3421062"/>
          </a:xfrm>
        </p:spPr>
      </p:sp>
      <p:sp>
        <p:nvSpPr>
          <p:cNvPr id="116738" name="文本占位符 430082"/>
          <p:cNvSpPr>
            <a:spLocks noGrp="1"/>
          </p:cNvSpPr>
          <p:nvPr>
            <p:ph type="body"/>
          </p:nvPr>
        </p:nvSpPr>
        <p:spPr>
          <a:xfrm>
            <a:off x="939800" y="4348163"/>
            <a:ext cx="5014913" cy="4135437"/>
          </a:xfrm>
        </p:spPr>
        <p:txBody>
          <a:bodyPr anchor="t"/>
          <a:lstStyle/>
          <a:p>
            <a:pPr lvl="0" indent="0"/>
            <a:endParaRPr lang="zh-CN" altLang="zh-CN" dirty="0"/>
          </a:p>
        </p:txBody>
      </p:sp>
      <p:sp>
        <p:nvSpPr>
          <p:cNvPr id="11673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64</a:t>
            </a:fld>
            <a:endParaRPr lang="zh-CN"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430081"/>
          <p:cNvSpPr>
            <a:spLocks noGrp="1" noRot="1" noChangeAspect="1" noTextEdit="1"/>
          </p:cNvSpPr>
          <p:nvPr>
            <p:ph type="sldImg"/>
          </p:nvPr>
        </p:nvSpPr>
        <p:spPr>
          <a:xfrm>
            <a:off x="1166813" y="712788"/>
            <a:ext cx="4560887" cy="3421062"/>
          </a:xfrm>
        </p:spPr>
      </p:sp>
      <p:sp>
        <p:nvSpPr>
          <p:cNvPr id="116738" name="文本占位符 430082"/>
          <p:cNvSpPr>
            <a:spLocks noGrp="1"/>
          </p:cNvSpPr>
          <p:nvPr>
            <p:ph type="body"/>
          </p:nvPr>
        </p:nvSpPr>
        <p:spPr>
          <a:xfrm>
            <a:off x="939800" y="4348163"/>
            <a:ext cx="5014913" cy="4135437"/>
          </a:xfrm>
        </p:spPr>
        <p:txBody>
          <a:bodyPr anchor="t"/>
          <a:lstStyle/>
          <a:p>
            <a:pPr lvl="0" indent="0"/>
            <a:endParaRPr lang="zh-CN" altLang="zh-CN" dirty="0"/>
          </a:p>
        </p:txBody>
      </p:sp>
      <p:sp>
        <p:nvSpPr>
          <p:cNvPr id="11673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65</a:t>
            </a:fld>
            <a:endParaRPr lang="zh-CN" alt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430081"/>
          <p:cNvSpPr>
            <a:spLocks noGrp="1" noRot="1" noChangeAspect="1" noTextEdit="1"/>
          </p:cNvSpPr>
          <p:nvPr>
            <p:ph type="sldImg"/>
          </p:nvPr>
        </p:nvSpPr>
        <p:spPr>
          <a:xfrm>
            <a:off x="1166813" y="712788"/>
            <a:ext cx="4560887" cy="3421062"/>
          </a:xfrm>
        </p:spPr>
      </p:sp>
      <p:sp>
        <p:nvSpPr>
          <p:cNvPr id="116738" name="文本占位符 430082"/>
          <p:cNvSpPr>
            <a:spLocks noGrp="1"/>
          </p:cNvSpPr>
          <p:nvPr>
            <p:ph type="body"/>
          </p:nvPr>
        </p:nvSpPr>
        <p:spPr>
          <a:xfrm>
            <a:off x="939800" y="4348163"/>
            <a:ext cx="5014913" cy="4135437"/>
          </a:xfrm>
        </p:spPr>
        <p:txBody>
          <a:bodyPr anchor="t"/>
          <a:lstStyle/>
          <a:p>
            <a:pPr lvl="0" indent="0"/>
            <a:endParaRPr lang="zh-CN" altLang="zh-CN" dirty="0"/>
          </a:p>
        </p:txBody>
      </p:sp>
      <p:sp>
        <p:nvSpPr>
          <p:cNvPr id="11673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66</a:t>
            </a:fld>
            <a:endParaRPr lang="zh-CN" alt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幻灯片图像占位符 434177"/>
          <p:cNvSpPr>
            <a:spLocks noGrp="1" noRot="1" noChangeAspect="1" noTextEdit="1"/>
          </p:cNvSpPr>
          <p:nvPr>
            <p:ph type="sldImg"/>
          </p:nvPr>
        </p:nvSpPr>
        <p:spPr>
          <a:xfrm>
            <a:off x="1166813" y="712788"/>
            <a:ext cx="4560887" cy="3421062"/>
          </a:xfrm>
        </p:spPr>
      </p:sp>
      <p:sp>
        <p:nvSpPr>
          <p:cNvPr id="118786" name="文本占位符 434178"/>
          <p:cNvSpPr>
            <a:spLocks noGrp="1"/>
          </p:cNvSpPr>
          <p:nvPr>
            <p:ph type="body"/>
          </p:nvPr>
        </p:nvSpPr>
        <p:spPr>
          <a:xfrm>
            <a:off x="939800" y="4348163"/>
            <a:ext cx="5014913" cy="4135437"/>
          </a:xfrm>
        </p:spPr>
        <p:txBody>
          <a:bodyPr anchor="t"/>
          <a:lstStyle/>
          <a:p>
            <a:pPr lvl="0" indent="0"/>
            <a:endParaRPr lang="zh-CN" altLang="zh-CN" dirty="0"/>
          </a:p>
        </p:txBody>
      </p:sp>
      <p:sp>
        <p:nvSpPr>
          <p:cNvPr id="11878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69</a:t>
            </a:fld>
            <a:endParaRPr lang="zh-CN" alt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幻灯片图像占位符 434177"/>
          <p:cNvSpPr>
            <a:spLocks noGrp="1" noRot="1" noChangeAspect="1" noTextEdit="1"/>
          </p:cNvSpPr>
          <p:nvPr>
            <p:ph type="sldImg"/>
          </p:nvPr>
        </p:nvSpPr>
        <p:spPr>
          <a:xfrm>
            <a:off x="1166813" y="712788"/>
            <a:ext cx="4560887" cy="3421062"/>
          </a:xfrm>
        </p:spPr>
      </p:sp>
      <p:sp>
        <p:nvSpPr>
          <p:cNvPr id="118786" name="文本占位符 434178"/>
          <p:cNvSpPr>
            <a:spLocks noGrp="1"/>
          </p:cNvSpPr>
          <p:nvPr>
            <p:ph type="body"/>
          </p:nvPr>
        </p:nvSpPr>
        <p:spPr>
          <a:xfrm>
            <a:off x="939800" y="4348163"/>
            <a:ext cx="5014913" cy="4135437"/>
          </a:xfrm>
        </p:spPr>
        <p:txBody>
          <a:bodyPr anchor="t"/>
          <a:lstStyle/>
          <a:p>
            <a:pPr lvl="0" indent="0"/>
            <a:endParaRPr lang="zh-CN" altLang="zh-CN" dirty="0"/>
          </a:p>
        </p:txBody>
      </p:sp>
      <p:sp>
        <p:nvSpPr>
          <p:cNvPr id="11878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70</a:t>
            </a:fld>
            <a:endParaRPr lang="zh-CN" alt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幻灯片图像占位符 440321"/>
          <p:cNvSpPr>
            <a:spLocks noGrp="1" noRot="1" noChangeAspect="1" noTextEdit="1"/>
          </p:cNvSpPr>
          <p:nvPr>
            <p:ph type="sldImg"/>
          </p:nvPr>
        </p:nvSpPr>
        <p:spPr>
          <a:xfrm>
            <a:off x="1166813" y="712788"/>
            <a:ext cx="4560887" cy="3421062"/>
          </a:xfrm>
        </p:spPr>
      </p:sp>
      <p:sp>
        <p:nvSpPr>
          <p:cNvPr id="122882" name="文本占位符 440322"/>
          <p:cNvSpPr>
            <a:spLocks noGrp="1"/>
          </p:cNvSpPr>
          <p:nvPr>
            <p:ph type="body"/>
          </p:nvPr>
        </p:nvSpPr>
        <p:spPr>
          <a:xfrm>
            <a:off x="939800" y="4348163"/>
            <a:ext cx="5014913" cy="4135437"/>
          </a:xfrm>
        </p:spPr>
        <p:txBody>
          <a:bodyPr anchor="t"/>
          <a:lstStyle/>
          <a:p>
            <a:pPr lvl="0" indent="0"/>
            <a:endParaRPr lang="zh-CN" altLang="zh-CN" dirty="0"/>
          </a:p>
        </p:txBody>
      </p:sp>
      <p:sp>
        <p:nvSpPr>
          <p:cNvPr id="122883"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71</a:t>
            </a:fld>
            <a:endParaRPr lang="zh-CN" alt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幻灯片图像占位符 444417"/>
          <p:cNvSpPr>
            <a:spLocks noGrp="1" noRot="1" noChangeAspect="1" noTextEdit="1"/>
          </p:cNvSpPr>
          <p:nvPr>
            <p:ph type="sldImg"/>
          </p:nvPr>
        </p:nvSpPr>
        <p:spPr>
          <a:xfrm>
            <a:off x="1166813" y="712788"/>
            <a:ext cx="4560887" cy="3421062"/>
          </a:xfrm>
        </p:spPr>
      </p:sp>
      <p:sp>
        <p:nvSpPr>
          <p:cNvPr id="124930" name="文本占位符 444418"/>
          <p:cNvSpPr>
            <a:spLocks noGrp="1"/>
          </p:cNvSpPr>
          <p:nvPr>
            <p:ph type="body"/>
          </p:nvPr>
        </p:nvSpPr>
        <p:spPr>
          <a:xfrm>
            <a:off x="939800" y="4348163"/>
            <a:ext cx="5014913" cy="4135437"/>
          </a:xfrm>
        </p:spPr>
        <p:txBody>
          <a:bodyPr anchor="t"/>
          <a:lstStyle/>
          <a:p>
            <a:pPr lvl="0" indent="0"/>
            <a:endParaRPr lang="zh-CN" altLang="zh-CN" dirty="0"/>
          </a:p>
        </p:txBody>
      </p:sp>
      <p:sp>
        <p:nvSpPr>
          <p:cNvPr id="12493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72</a:t>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254977"/>
          <p:cNvSpPr>
            <a:spLocks noGrp="1" noRot="1" noChangeAspect="1" noTextEdit="1"/>
          </p:cNvSpPr>
          <p:nvPr>
            <p:ph type="sldImg"/>
          </p:nvPr>
        </p:nvSpPr>
        <p:spPr/>
      </p:sp>
      <p:sp>
        <p:nvSpPr>
          <p:cNvPr id="24578" name="文本占位符 254978"/>
          <p:cNvSpPr>
            <a:spLocks noGrp="1"/>
          </p:cNvSpPr>
          <p:nvPr>
            <p:ph type="body"/>
          </p:nvPr>
        </p:nvSpPr>
        <p:spPr/>
        <p:txBody>
          <a:bodyPr anchor="t"/>
          <a:lstStyle/>
          <a:p>
            <a:pPr lvl="0" indent="0"/>
            <a:endParaRPr lang="zh-CN" altLang="zh-CN" dirty="0"/>
          </a:p>
        </p:txBody>
      </p:sp>
      <p:sp>
        <p:nvSpPr>
          <p:cNvPr id="2457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latin typeface="Arial" panose="020B0604020202020204" pitchFamily="34" charset="0"/>
                <a:ea typeface="宋体" panose="02010600030101010101" pitchFamily="2" charset="-122"/>
              </a:rPr>
              <a:t>11</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幻灯片图像占位符 490497"/>
          <p:cNvSpPr>
            <a:spLocks noGrp="1" noRot="1" noChangeAspect="1" noTextEdit="1"/>
          </p:cNvSpPr>
          <p:nvPr>
            <p:ph type="sldImg"/>
          </p:nvPr>
        </p:nvSpPr>
        <p:spPr/>
      </p:sp>
      <p:sp>
        <p:nvSpPr>
          <p:cNvPr id="126978" name="文本占位符 490498"/>
          <p:cNvSpPr>
            <a:spLocks noGrp="1"/>
          </p:cNvSpPr>
          <p:nvPr>
            <p:ph type="body"/>
          </p:nvPr>
        </p:nvSpPr>
        <p:spPr/>
        <p:txBody>
          <a:bodyPr anchor="t"/>
          <a:lstStyle/>
          <a:p>
            <a:pPr lvl="0" indent="0"/>
            <a:endParaRPr lang="zh-CN" altLang="zh-CN" dirty="0"/>
          </a:p>
        </p:txBody>
      </p:sp>
      <p:sp>
        <p:nvSpPr>
          <p:cNvPr id="12697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73</a:t>
            </a:fld>
            <a:endParaRPr lang="zh-CN" altLang="en-US" sz="12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幻灯片图像占位符 490497"/>
          <p:cNvSpPr>
            <a:spLocks noGrp="1" noRot="1" noChangeAspect="1" noTextEdit="1"/>
          </p:cNvSpPr>
          <p:nvPr>
            <p:ph type="sldImg"/>
          </p:nvPr>
        </p:nvSpPr>
        <p:spPr/>
      </p:sp>
      <p:sp>
        <p:nvSpPr>
          <p:cNvPr id="126978" name="文本占位符 490498"/>
          <p:cNvSpPr>
            <a:spLocks noGrp="1"/>
          </p:cNvSpPr>
          <p:nvPr>
            <p:ph type="body"/>
          </p:nvPr>
        </p:nvSpPr>
        <p:spPr/>
        <p:txBody>
          <a:bodyPr anchor="t"/>
          <a:lstStyle/>
          <a:p>
            <a:pPr lvl="0" indent="0"/>
            <a:endParaRPr lang="zh-CN" altLang="zh-CN" dirty="0"/>
          </a:p>
        </p:txBody>
      </p:sp>
      <p:sp>
        <p:nvSpPr>
          <p:cNvPr id="12697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74</a:t>
            </a:fld>
            <a:endParaRPr lang="zh-CN" altLang="en-US" sz="12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幻灯片图像占位符 592897"/>
          <p:cNvSpPr>
            <a:spLocks noGrp="1" noRot="1" noChangeAspect="1" noTextEdit="1"/>
          </p:cNvSpPr>
          <p:nvPr>
            <p:ph type="sldImg"/>
          </p:nvPr>
        </p:nvSpPr>
        <p:spPr/>
      </p:sp>
      <p:sp>
        <p:nvSpPr>
          <p:cNvPr id="131074" name="文本占位符 592898"/>
          <p:cNvSpPr>
            <a:spLocks noGrp="1"/>
          </p:cNvSpPr>
          <p:nvPr>
            <p:ph type="body"/>
          </p:nvPr>
        </p:nvSpPr>
        <p:spPr/>
        <p:txBody>
          <a:bodyPr anchor="t"/>
          <a:lstStyle/>
          <a:p>
            <a:pPr lvl="0" indent="0"/>
            <a:endParaRPr lang="zh-CN" altLang="zh-CN" dirty="0"/>
          </a:p>
        </p:txBody>
      </p:sp>
      <p:sp>
        <p:nvSpPr>
          <p:cNvPr id="131075"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80</a:t>
            </a:fld>
            <a:endParaRPr lang="zh-CN" altLang="en-US" sz="12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幻灯片图像占位符 592897"/>
          <p:cNvSpPr>
            <a:spLocks noGrp="1" noRot="1" noChangeAspect="1" noTextEdit="1"/>
          </p:cNvSpPr>
          <p:nvPr>
            <p:ph type="sldImg"/>
          </p:nvPr>
        </p:nvSpPr>
        <p:spPr/>
      </p:sp>
      <p:sp>
        <p:nvSpPr>
          <p:cNvPr id="131074" name="文本占位符 592898"/>
          <p:cNvSpPr>
            <a:spLocks noGrp="1"/>
          </p:cNvSpPr>
          <p:nvPr>
            <p:ph type="body"/>
          </p:nvPr>
        </p:nvSpPr>
        <p:spPr/>
        <p:txBody>
          <a:bodyPr anchor="t"/>
          <a:lstStyle/>
          <a:p>
            <a:pPr lvl="0" indent="0"/>
            <a:endParaRPr lang="zh-CN" altLang="zh-CN" dirty="0"/>
          </a:p>
        </p:txBody>
      </p:sp>
      <p:sp>
        <p:nvSpPr>
          <p:cNvPr id="131075"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81</a:t>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263169"/>
          <p:cNvSpPr>
            <a:spLocks noGrp="1" noRot="1" noChangeAspect="1" noTextEdit="1"/>
          </p:cNvSpPr>
          <p:nvPr>
            <p:ph type="sldImg"/>
          </p:nvPr>
        </p:nvSpPr>
        <p:spPr/>
      </p:sp>
      <p:sp>
        <p:nvSpPr>
          <p:cNvPr id="31746" name="文本占位符 263170"/>
          <p:cNvSpPr>
            <a:spLocks noGrp="1"/>
          </p:cNvSpPr>
          <p:nvPr>
            <p:ph type="body"/>
          </p:nvPr>
        </p:nvSpPr>
        <p:spPr/>
        <p:txBody>
          <a:bodyPr anchor="t"/>
          <a:lstStyle/>
          <a:p>
            <a:pPr lvl="0" indent="0"/>
            <a:endParaRPr lang="zh-CN" altLang="zh-CN" dirty="0"/>
          </a:p>
        </p:txBody>
      </p:sp>
      <p:sp>
        <p:nvSpPr>
          <p:cNvPr id="3174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18</a:t>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263169"/>
          <p:cNvSpPr>
            <a:spLocks noGrp="1" noRot="1" noChangeAspect="1" noTextEdit="1"/>
          </p:cNvSpPr>
          <p:nvPr>
            <p:ph type="sldImg"/>
          </p:nvPr>
        </p:nvSpPr>
        <p:spPr/>
      </p:sp>
      <p:sp>
        <p:nvSpPr>
          <p:cNvPr id="31746" name="文本占位符 263170"/>
          <p:cNvSpPr>
            <a:spLocks noGrp="1"/>
          </p:cNvSpPr>
          <p:nvPr>
            <p:ph type="body"/>
          </p:nvPr>
        </p:nvSpPr>
        <p:spPr/>
        <p:txBody>
          <a:bodyPr anchor="t"/>
          <a:lstStyle/>
          <a:p>
            <a:pPr lvl="0" indent="0"/>
            <a:endParaRPr lang="zh-CN" altLang="zh-CN" dirty="0"/>
          </a:p>
        </p:txBody>
      </p:sp>
      <p:sp>
        <p:nvSpPr>
          <p:cNvPr id="31747"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19</a:t>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265217"/>
          <p:cNvSpPr>
            <a:spLocks noGrp="1" noRot="1" noChangeAspect="1" noTextEdit="1"/>
          </p:cNvSpPr>
          <p:nvPr>
            <p:ph type="sldImg"/>
          </p:nvPr>
        </p:nvSpPr>
        <p:spPr/>
      </p:sp>
      <p:sp>
        <p:nvSpPr>
          <p:cNvPr id="37890" name="文本占位符 265218"/>
          <p:cNvSpPr>
            <a:spLocks noGrp="1"/>
          </p:cNvSpPr>
          <p:nvPr>
            <p:ph type="body"/>
          </p:nvPr>
        </p:nvSpPr>
        <p:spPr/>
        <p:txBody>
          <a:bodyPr anchor="t"/>
          <a:lstStyle/>
          <a:p>
            <a:pPr lvl="0" indent="0"/>
            <a:endParaRPr lang="zh-CN" altLang="zh-CN" dirty="0"/>
          </a:p>
        </p:txBody>
      </p:sp>
      <p:sp>
        <p:nvSpPr>
          <p:cNvPr id="37891"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latin typeface="Arial" panose="020B0604020202020204" pitchFamily="34" charset="0"/>
                <a:ea typeface="宋体" panose="02010600030101010101" pitchFamily="2" charset="-122"/>
              </a:rPr>
              <a:t>20</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266241"/>
          <p:cNvSpPr>
            <a:spLocks noGrp="1" noRot="1" noChangeAspect="1" noTextEdit="1"/>
          </p:cNvSpPr>
          <p:nvPr>
            <p:ph type="sldImg"/>
          </p:nvPr>
        </p:nvSpPr>
        <p:spPr/>
      </p:sp>
      <p:sp>
        <p:nvSpPr>
          <p:cNvPr id="39938" name="文本占位符 266242"/>
          <p:cNvSpPr>
            <a:spLocks noGrp="1"/>
          </p:cNvSpPr>
          <p:nvPr>
            <p:ph type="body"/>
          </p:nvPr>
        </p:nvSpPr>
        <p:spPr/>
        <p:txBody>
          <a:bodyPr anchor="t"/>
          <a:lstStyle/>
          <a:p>
            <a:pPr lvl="0" indent="0"/>
            <a:endParaRPr lang="zh-CN" altLang="zh-CN" dirty="0"/>
          </a:p>
        </p:txBody>
      </p:sp>
      <p:sp>
        <p:nvSpPr>
          <p:cNvPr id="39939" name="灯片编号占位符 1"/>
          <p:cNvSpPr>
            <a:spLocks noGrp="1"/>
          </p:cNvSpPr>
          <p:nvPr>
            <p:ph type="sldNum" sz="quarter"/>
          </p:nvPr>
        </p:nvSpPr>
        <p:spPr>
          <a:xfrm>
            <a:off x="3884613" y="8685213"/>
            <a:ext cx="2971800" cy="457200"/>
          </a:xfrm>
          <a:prstGeom prst="rect">
            <a:avLst/>
          </a:prstGeom>
          <a:noFill/>
          <a:ln w="9525">
            <a:noFill/>
          </a:ln>
        </p:spPr>
        <p:txBody>
          <a:bodyPr anchor="b"/>
          <a:lstStyle/>
          <a:p>
            <a:pPr lvl="0" indent="0" algn="r"/>
            <a:fld id="{9A0DB2DC-4C9A-4742-B13C-FB6460FD3503}" type="slidenum">
              <a:rPr lang="zh-CN" altLang="en-US" sz="1200" dirty="0"/>
              <a:t>21</a:t>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5" name="页脚占位符 4"/>
          <p:cNvSpPr>
            <a:spLocks noGrp="1"/>
          </p:cNvSpPr>
          <p:nvPr>
            <p:ph type="ftr" sz="quarter" idx="11"/>
          </p:nvPr>
        </p:nvSpPr>
        <p:spPr>
          <a:xfrm>
            <a:off x="4038600" y="6523990"/>
            <a:ext cx="4114800" cy="365125"/>
          </a:xfrm>
        </p:spPr>
        <p:txBody>
          <a:bodyPr/>
          <a:lstStyle/>
          <a:p>
            <a:endParaRPr lang="zh-CN" altLang="en-US"/>
          </a:p>
        </p:txBody>
      </p:sp>
      <p:sp>
        <p:nvSpPr>
          <p:cNvPr id="6" name="灯片编号占位符 5"/>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媒体占位符 3"/>
          <p:cNvSpPr>
            <a:spLocks noGrp="1"/>
          </p:cNvSpPr>
          <p:nvPr>
            <p:ph type="media" sz="half" idx="2"/>
          </p:nvPr>
        </p:nvSpPr>
        <p:spPr>
          <a:xfrm>
            <a:off x="6172200" y="1825625"/>
            <a:ext cx="5181600" cy="4351338"/>
          </a:xfrm>
        </p:spPr>
        <p:txBody>
          <a:bodyPr/>
          <a:lstStyle/>
          <a:p>
            <a:pPr fontAlgn="base"/>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spd="med">
    <p:diamond/>
    <p:sndAc>
      <p:stSnd>
        <p:snd r:embed="rId1" name="chimes.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8"/>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10" name="页脚占位符 9"/>
          <p:cNvSpPr>
            <a:spLocks noGrp="1"/>
          </p:cNvSpPr>
          <p:nvPr>
            <p:ph type="ftr" sz="quarter" idx="11"/>
          </p:nvPr>
        </p:nvSpPr>
        <p:spPr>
          <a:xfrm>
            <a:off x="4038600" y="6523990"/>
            <a:ext cx="4114800" cy="365125"/>
          </a:xfrm>
        </p:spPr>
        <p:txBody>
          <a:bodyPr/>
          <a:lstStyle/>
          <a:p>
            <a:endParaRPr lang="zh-CN" altLang="en-US"/>
          </a:p>
        </p:txBody>
      </p:sp>
      <p:sp>
        <p:nvSpPr>
          <p:cNvPr id="11" name="灯片编号占位符 10"/>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spd="med">
    <p:diamond/>
    <p:sndAc>
      <p:stSnd>
        <p:snd r:embed="rId1" name="chimes.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838200" y="1825625"/>
            <a:ext cx="10515600" cy="20986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838200" y="4076700"/>
            <a:ext cx="10515600" cy="21002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a:xfrm>
            <a:off x="609600" y="6245225"/>
            <a:ext cx="2844800" cy="476250"/>
          </a:xfrm>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4165600" y="6245225"/>
            <a:ext cx="3860800" cy="476250"/>
          </a:xfrm>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a:xfrm>
            <a:off x="609600" y="6245225"/>
            <a:ext cx="2844800" cy="476250"/>
          </a:xfrm>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4165600" y="6245225"/>
            <a:ext cx="3860800" cy="476250"/>
          </a:xfrm>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11" name="页脚占位符 10"/>
          <p:cNvSpPr>
            <a:spLocks noGrp="1"/>
          </p:cNvSpPr>
          <p:nvPr>
            <p:ph type="ftr" sz="quarter" idx="11"/>
          </p:nvPr>
        </p:nvSpPr>
        <p:spPr>
          <a:xfrm>
            <a:off x="4038600" y="6523990"/>
            <a:ext cx="4114800" cy="365125"/>
          </a:xfrm>
        </p:spPr>
        <p:txBody>
          <a:bodyPr/>
          <a:lstStyle/>
          <a:p>
            <a:endParaRPr lang="zh-CN" altLang="en-US"/>
          </a:p>
        </p:txBody>
      </p:sp>
      <p:sp>
        <p:nvSpPr>
          <p:cNvPr id="12" name="灯片编号占位符 11"/>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11" name="页脚占位符 10"/>
          <p:cNvSpPr>
            <a:spLocks noGrp="1"/>
          </p:cNvSpPr>
          <p:nvPr>
            <p:ph type="ftr" sz="quarter" idx="11"/>
          </p:nvPr>
        </p:nvSpPr>
        <p:spPr>
          <a:xfrm>
            <a:off x="4038600" y="6523990"/>
            <a:ext cx="4114800" cy="365125"/>
          </a:xfrm>
        </p:spPr>
        <p:txBody>
          <a:bodyPr/>
          <a:lstStyle/>
          <a:p>
            <a:endParaRPr lang="zh-CN" altLang="en-US"/>
          </a:p>
        </p:txBody>
      </p:sp>
      <p:sp>
        <p:nvSpPr>
          <p:cNvPr id="12" name="灯片编号占位符 11"/>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日期占位符 5"/>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7" name="页脚占位符 6"/>
          <p:cNvSpPr>
            <a:spLocks noGrp="1"/>
          </p:cNvSpPr>
          <p:nvPr>
            <p:ph type="ftr" sz="quarter" idx="11"/>
          </p:nvPr>
        </p:nvSpPr>
        <p:spPr>
          <a:xfrm>
            <a:off x="4038600" y="6523990"/>
            <a:ext cx="4114800" cy="365125"/>
          </a:xfrm>
        </p:spPr>
        <p:txBody>
          <a:bodyPr/>
          <a:lstStyle/>
          <a:p>
            <a:endParaRPr lang="zh-CN" altLang="en-US"/>
          </a:p>
        </p:txBody>
      </p:sp>
      <p:sp>
        <p:nvSpPr>
          <p:cNvPr id="8" name="灯片编号占位符 7"/>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6" name="页脚占位符 5"/>
          <p:cNvSpPr>
            <a:spLocks noGrp="1"/>
          </p:cNvSpPr>
          <p:nvPr>
            <p:ph type="ftr" sz="quarter" idx="11"/>
          </p:nvPr>
        </p:nvSpPr>
        <p:spPr>
          <a:xfrm>
            <a:off x="4038600" y="6523990"/>
            <a:ext cx="4114800" cy="365125"/>
          </a:xfrm>
        </p:spPr>
        <p:txBody>
          <a:bodyPr/>
          <a:lstStyle/>
          <a:p>
            <a:endParaRPr lang="zh-CN" altLang="en-US"/>
          </a:p>
        </p:txBody>
      </p:sp>
      <p:sp>
        <p:nvSpPr>
          <p:cNvPr id="7" name="灯片编号占位符 6"/>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35685" y="1166495"/>
            <a:ext cx="9417685" cy="82042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035685" y="2416175"/>
            <a:ext cx="10318115" cy="39401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
        <p:nvSpPr>
          <p:cNvPr id="7" name="流程图: 过程 6"/>
          <p:cNvSpPr/>
          <p:nvPr userDrawn="1"/>
        </p:nvSpPr>
        <p:spPr>
          <a:xfrm>
            <a:off x="0" y="5080"/>
            <a:ext cx="12192635" cy="497840"/>
          </a:xfrm>
          <a:prstGeom prst="flowChartProcess">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4" descr="logo"/>
          <p:cNvPicPr>
            <a:picLocks noChangeAspect="1"/>
          </p:cNvPicPr>
          <p:nvPr userDrawn="1"/>
        </p:nvPicPr>
        <p:blipFill>
          <a:blip r:embed="rId18"/>
          <a:stretch>
            <a:fillRect/>
          </a:stretch>
        </p:blipFill>
        <p:spPr>
          <a:xfrm>
            <a:off x="29845" y="26035"/>
            <a:ext cx="2307590" cy="420370"/>
          </a:xfrm>
          <a:prstGeom prst="rect">
            <a:avLst/>
          </a:prstGeom>
          <a:noFill/>
          <a:ln w="9525">
            <a:noFill/>
          </a:ln>
        </p:spPr>
      </p:pic>
      <p:pic>
        <p:nvPicPr>
          <p:cNvPr id="4" name="图片 3"/>
          <p:cNvPicPr>
            <a:picLocks noChangeAspect="1"/>
          </p:cNvPicPr>
          <p:nvPr userDrawn="1"/>
        </p:nvPicPr>
        <p:blipFill>
          <a:blip r:embed="rId19"/>
          <a:srcRect l="38168" r="8004"/>
          <a:stretch>
            <a:fillRect/>
          </a:stretch>
        </p:blipFill>
        <p:spPr>
          <a:xfrm>
            <a:off x="10997565" y="50800"/>
            <a:ext cx="1198245" cy="3841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jpeg"/><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2.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6.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6.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5.jpeg"/><Relationship Id="rId5" Type="http://schemas.openxmlformats.org/officeDocument/2006/relationships/hyperlink" Target="http://image.baidu.com/i?ct=503316480&amp;z=0&amp;tn=baiduimagedetail&amp;word=%BC%FD%CD%B7&amp;in=5754&amp;cl=2&amp;cm=1&amp;sc=0&amp;lm=-1&amp;pn=86&amp;rn=1&amp;di=1996098780&amp;ln=2000" TargetMode="Externa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image" Target="../media/image38.jpe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microsoft.com/office/2007/relationships/hdphoto" Target="../media/hdphoto1.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0.jpeg"/><Relationship Id="rId5" Type="http://schemas.openxmlformats.org/officeDocument/2006/relationships/hyperlink" Target="http://image.baidu.com/i?ct=503316480&amp;z=0&amp;tn=baiduimagedetail&amp;word=%BC%FD%CD%B7&amp;in=21782&amp;cl=2&amp;cm=1&amp;sc=0&amp;lm=-1&amp;pn=875&amp;rn=1&amp;di=1388545340&amp;ln=2000" TargetMode="Externa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0.xml"/><Relationship Id="rId7" Type="http://schemas.openxmlformats.org/officeDocument/2006/relationships/image" Target="../media/image45.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22.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15.xml"/><Relationship Id="rId1" Type="http://schemas.openxmlformats.org/officeDocument/2006/relationships/tags" Target="../tags/tag18.xml"/><Relationship Id="rId5" Type="http://schemas.openxmlformats.org/officeDocument/2006/relationships/image" Target="../media/image36.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6.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audio" Target="../media/audio2.wav"/><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2.wav"/><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tags" Target="../tags/tag2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23.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59.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22.png"/><Relationship Id="rId5" Type="http://schemas.openxmlformats.org/officeDocument/2006/relationships/image" Target="../media/image61.jpeg"/><Relationship Id="rId4" Type="http://schemas.openxmlformats.org/officeDocument/2006/relationships/image" Target="../media/image60.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22.png"/><Relationship Id="rId5" Type="http://schemas.openxmlformats.org/officeDocument/2006/relationships/image" Target="../media/image63.jpeg"/><Relationship Id="rId4" Type="http://schemas.openxmlformats.org/officeDocument/2006/relationships/image" Target="../media/image62.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36.png"/><Relationship Id="rId5" Type="http://schemas.openxmlformats.org/officeDocument/2006/relationships/image" Target="../media/image22.png"/><Relationship Id="rId4" Type="http://schemas.openxmlformats.org/officeDocument/2006/relationships/image" Target="../media/image64.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36.png"/><Relationship Id="rId5" Type="http://schemas.openxmlformats.org/officeDocument/2006/relationships/image" Target="../media/image22.png"/><Relationship Id="rId4" Type="http://schemas.openxmlformats.org/officeDocument/2006/relationships/image" Target="../media/image69.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22.png"/><Relationship Id="rId5" Type="http://schemas.openxmlformats.org/officeDocument/2006/relationships/image" Target="../media/image71.jpeg"/><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image" Target="../media/image72.jpe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image" Target="../media/image72.jpe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image" Target="../media/image22.png"/><Relationship Id="rId5" Type="http://schemas.openxmlformats.org/officeDocument/2006/relationships/image" Target="../media/image74.jpe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image" Target="../media/image76.png"/><Relationship Id="rId5" Type="http://schemas.openxmlformats.org/officeDocument/2006/relationships/image" Target="../media/image22.png"/><Relationship Id="rId4" Type="http://schemas.openxmlformats.org/officeDocument/2006/relationships/image" Target="../media/image75.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image" Target="../media/image22.png"/><Relationship Id="rId4" Type="http://schemas.openxmlformats.org/officeDocument/2006/relationships/image" Target="../media/image81.jpe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37.xml"/><Relationship Id="rId4" Type="http://schemas.openxmlformats.org/officeDocument/2006/relationships/image" Target="../media/image82.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36.png"/><Relationship Id="rId5" Type="http://schemas.openxmlformats.org/officeDocument/2006/relationships/image" Target="../media/image22.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image" Target="../media/image22.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image" Target="../media/image22.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22.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22.png"/><Relationship Id="rId4" Type="http://schemas.openxmlformats.org/officeDocument/2006/relationships/image" Target="../media/image84.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22.png"/><Relationship Id="rId4" Type="http://schemas.openxmlformats.org/officeDocument/2006/relationships/image" Target="../media/image87.jpe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2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image" Target="../media/image36.png"/><Relationship Id="rId5" Type="http://schemas.openxmlformats.org/officeDocument/2006/relationships/image" Target="../media/image22.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image" Target="../media/image22.png"/><Relationship Id="rId4" Type="http://schemas.openxmlformats.org/officeDocument/2006/relationships/image" Target="../media/image93.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50.xml"/><Relationship Id="rId5" Type="http://schemas.openxmlformats.org/officeDocument/2006/relationships/image" Target="../media/image22.png"/><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51.xml"/><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7.xml"/><Relationship Id="rId1" Type="http://schemas.openxmlformats.org/officeDocument/2006/relationships/tags" Target="../tags/tag52.xml"/><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53.xml"/><Relationship Id="rId5" Type="http://schemas.openxmlformats.org/officeDocument/2006/relationships/image" Target="../media/image22.pn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22.png"/><Relationship Id="rId5" Type="http://schemas.openxmlformats.org/officeDocument/2006/relationships/image" Target="../media/image99.jpeg"/><Relationship Id="rId4" Type="http://schemas.openxmlformats.org/officeDocument/2006/relationships/image" Target="../media/image98.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55.xml"/><Relationship Id="rId5" Type="http://schemas.openxmlformats.org/officeDocument/2006/relationships/image" Target="../media/image22.png"/><Relationship Id="rId4" Type="http://schemas.openxmlformats.org/officeDocument/2006/relationships/image" Target="../media/image100.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image" Target="../media/image102.png"/><Relationship Id="rId5" Type="http://schemas.openxmlformats.org/officeDocument/2006/relationships/image" Target="../media/image74.jpeg"/><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57.xml"/><Relationship Id="rId5" Type="http://schemas.openxmlformats.org/officeDocument/2006/relationships/image" Target="../media/image22.png"/><Relationship Id="rId4" Type="http://schemas.openxmlformats.org/officeDocument/2006/relationships/image" Target="../media/image103.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58.xml"/><Relationship Id="rId4" Type="http://schemas.openxmlformats.org/officeDocument/2006/relationships/image" Target="../media/image22.png"/></Relationships>
</file>

<file path=ppt/slides/_rels/slide7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22.png"/></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105.png"/></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13.xml"/><Relationship Id="rId1" Type="http://schemas.openxmlformats.org/officeDocument/2006/relationships/tags" Target="../tags/tag63.xml"/><Relationship Id="rId6" Type="http://schemas.openxmlformats.org/officeDocument/2006/relationships/image" Target="../media/image22.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64.xml"/><Relationship Id="rId6" Type="http://schemas.openxmlformats.org/officeDocument/2006/relationships/image" Target="../media/image110.png"/><Relationship Id="rId5" Type="http://schemas.openxmlformats.org/officeDocument/2006/relationships/image" Target="../media/image36.png"/><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22.png"/><Relationship Id="rId5" Type="http://schemas.openxmlformats.org/officeDocument/2006/relationships/image" Target="../media/image112.png"/><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113.png"/></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22.png"/></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22.png"/></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22.png"/></Relationships>
</file>

<file path=ppt/slides/_rels/slide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13.png"/></Relationships>
</file>

<file path=ppt/slides/_rels/slide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113.png"/></Relationships>
</file>

<file path=ppt/slides/_rels/slide9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14.xml"/><Relationship Id="rId1" Type="http://schemas.openxmlformats.org/officeDocument/2006/relationships/tags" Target="../tags/tag75.xml"/><Relationship Id="rId5" Type="http://schemas.openxmlformats.org/officeDocument/2006/relationships/image" Target="../media/image113.png"/><Relationship Id="rId4" Type="http://schemas.openxmlformats.org/officeDocument/2006/relationships/image" Target="../media/image22.png"/></Relationships>
</file>

<file path=ppt/slides/_rels/slide9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14.xml"/><Relationship Id="rId1" Type="http://schemas.openxmlformats.org/officeDocument/2006/relationships/tags" Target="../tags/tag76.xml"/><Relationship Id="rId5" Type="http://schemas.openxmlformats.org/officeDocument/2006/relationships/image" Target="../media/image113.png"/><Relationship Id="rId4" Type="http://schemas.openxmlformats.org/officeDocument/2006/relationships/image" Target="../media/image22.png"/></Relationships>
</file>

<file path=ppt/slides/_rels/slide9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14.xml"/><Relationship Id="rId1" Type="http://schemas.openxmlformats.org/officeDocument/2006/relationships/tags" Target="../tags/tag77.xml"/><Relationship Id="rId5" Type="http://schemas.openxmlformats.org/officeDocument/2006/relationships/image" Target="../media/image113.png"/><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a:spLocks noGrp="1"/>
          </p:cNvSpPr>
          <p:nvPr>
            <p:ph type="sldNum" sz="quarter" idx="12"/>
          </p:nvPr>
        </p:nvSpPr>
        <p:spPr>
          <a:noFill/>
          <a:ln>
            <a:miter lim="800000"/>
          </a:ln>
        </p:spPr>
        <p:txBody>
          <a:bodyPr/>
          <a:lstStyle/>
          <a:p>
            <a:pPr>
              <a:buFontTx/>
              <a:buNone/>
            </a:pPr>
            <a:fld id="{79A86D2A-10BE-4306-9082-29FD938B5164}" type="slidenum">
              <a:rPr lang="zh-CN" altLang="en-US" smtClean="0"/>
              <a:t>1</a:t>
            </a:fld>
            <a:endParaRPr lang="en-US" altLang="zh-CN"/>
          </a:p>
        </p:txBody>
      </p:sp>
      <p:pic>
        <p:nvPicPr>
          <p:cNvPr id="3" name="Picture 2" descr="fj1010（红日）"/>
          <p:cNvPicPr>
            <a:picLocks noChangeAspect="1" noChangeArrowheads="1"/>
          </p:cNvPicPr>
          <p:nvPr/>
        </p:nvPicPr>
        <p:blipFill>
          <a:blip r:embed="rId2" cstate="print"/>
          <a:srcRect/>
          <a:stretch>
            <a:fillRect/>
          </a:stretch>
        </p:blipFill>
        <p:spPr bwMode="auto">
          <a:xfrm>
            <a:off x="-31115" y="17145"/>
            <a:ext cx="12254865" cy="6931660"/>
          </a:xfrm>
          <a:prstGeom prst="rect">
            <a:avLst/>
          </a:prstGeom>
          <a:noFill/>
          <a:ln w="9525">
            <a:noFill/>
            <a:miter lim="800000"/>
            <a:headEnd/>
            <a:tailEnd/>
          </a:ln>
        </p:spPr>
      </p:pic>
      <p:grpSp>
        <p:nvGrpSpPr>
          <p:cNvPr id="4" name="组合 3"/>
          <p:cNvGrpSpPr/>
          <p:nvPr/>
        </p:nvGrpSpPr>
        <p:grpSpPr>
          <a:xfrm>
            <a:off x="3485515" y="1541145"/>
            <a:ext cx="5371465" cy="4122420"/>
            <a:chOff x="5489" y="2427"/>
            <a:chExt cx="8459" cy="6492"/>
          </a:xfrm>
        </p:grpSpPr>
        <p:sp>
          <p:nvSpPr>
            <p:cNvPr id="5" name="Rectangle 3"/>
            <p:cNvSpPr>
              <a:spLocks noChangeArrowheads="1"/>
            </p:cNvSpPr>
            <p:nvPr/>
          </p:nvSpPr>
          <p:spPr bwMode="auto">
            <a:xfrm>
              <a:off x="5489" y="2427"/>
              <a:ext cx="8459" cy="3052"/>
            </a:xfrm>
            <a:prstGeom prst="rect">
              <a:avLst/>
            </a:prstGeom>
            <a:noFill/>
            <a:ln>
              <a:noFill/>
            </a:ln>
            <a:effectLst/>
          </p:spPr>
          <p:txBody>
            <a:bodyPr wrap="square">
              <a:spAutoFit/>
            </a:bodyPr>
            <a:lstStyle/>
            <a:p>
              <a:pPr lvl="0" algn="l">
                <a:buFont typeface="Arial" panose="020B0604020202020204" pitchFamily="34" charset="0"/>
                <a:defRPr/>
              </a:pPr>
              <a:r>
                <a:rPr lang="zh-CN" altLang="en-US" sz="40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sym typeface="+mn-ea"/>
                </a:rPr>
                <a:t>毛泽东思想和中国特色</a:t>
              </a:r>
            </a:p>
            <a:p>
              <a:pPr lvl="0" algn="l">
                <a:buFont typeface="Arial" panose="020B0604020202020204" pitchFamily="34" charset="0"/>
                <a:defRPr/>
              </a:pPr>
              <a:endParaRPr lang="zh-CN" altLang="en-US" sz="40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sym typeface="+mn-ea"/>
              </a:endParaRPr>
            </a:p>
            <a:p>
              <a:pPr lvl="0" algn="l">
                <a:buFont typeface="Arial" panose="020B0604020202020204" pitchFamily="34" charset="0"/>
                <a:defRPr/>
              </a:pPr>
              <a:r>
                <a:rPr lang="zh-CN" altLang="en-US" sz="40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sym typeface="+mn-ea"/>
                </a:rPr>
                <a:t>社会主义理论体系概论</a:t>
              </a:r>
            </a:p>
          </p:txBody>
        </p:sp>
        <p:sp>
          <p:nvSpPr>
            <p:cNvPr id="5128" name="Text Box 12"/>
            <p:cNvSpPr/>
            <p:nvPr/>
          </p:nvSpPr>
          <p:spPr>
            <a:xfrm>
              <a:off x="6072" y="7063"/>
              <a:ext cx="6110" cy="1856"/>
            </a:xfrm>
            <a:prstGeom prst="rect">
              <a:avLst/>
            </a:prstGeom>
            <a:noFill/>
          </p:spPr>
          <p:txBody>
            <a:bodyPr vert="horz" wrap="square" lIns="91440" tIns="45720" rIns="91440" bIns="45720" rtlCol="0" anchor="t">
              <a:spAutoFit/>
            </a:bodyPr>
            <a:lstStyle/>
            <a:p>
              <a:pPr lvl="0" algn="l">
                <a:lnSpc>
                  <a:spcPct val="130000"/>
                </a:lnSpc>
                <a:spcBef>
                  <a:spcPts val="1000"/>
                </a:spcBef>
                <a:buFontTx/>
              </a:pPr>
              <a:r>
                <a:rPr lang="zh-CN" altLang="en-US" sz="24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主讲：迟学芳 副教授</a:t>
              </a:r>
            </a:p>
            <a:p>
              <a:pPr lvl="0" algn="l">
                <a:lnSpc>
                  <a:spcPct val="130000"/>
                </a:lnSpc>
                <a:spcBef>
                  <a:spcPts val="1000"/>
                </a:spcBef>
                <a:buFontTx/>
              </a:pPr>
              <a:r>
                <a:rPr lang="zh-CN" altLang="en-US" sz="24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电话：1</a:t>
              </a:r>
              <a:r>
                <a:rPr lang="en-US" altLang="zh-CN" sz="24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3306318779</a:t>
              </a:r>
            </a:p>
          </p:txBody>
        </p: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2087880" y="2190750"/>
            <a:ext cx="8016240" cy="2009775"/>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0000FF"/>
                </a:solidFill>
                <a:latin typeface="仿宋" panose="02010609060101010101" charset="-122"/>
                <a:ea typeface="仿宋" panose="02010609060101010101" charset="-122"/>
                <a:cs typeface="华文新魏" panose="02010800040101010101" pitchFamily="2" charset="-122"/>
                <a:sym typeface="+mn-ea"/>
              </a:rPr>
              <a:t>使中国的资产阶级民主主义革命，从原来属于旧的世界资产阶级民主主义革命的范畴，属于旧的世界资产阶级民主主义革命的一部分，转变为属于新的资产阶级民主主义革命的范畴，属于世界无产阶级社会主义革命的一部分。</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3" name="图片 2" descr="995939c73c8e6933e9a3da38a65a8d7c.png"/>
          <p:cNvPicPr>
            <a:picLocks noChangeAspect="1"/>
          </p:cNvPicPr>
          <p:nvPr/>
        </p:nvPicPr>
        <p:blipFill>
          <a:blip r:embed="rId4" cstate="print"/>
          <a:stretch>
            <a:fillRect/>
          </a:stretch>
        </p:blipFill>
        <p:spPr>
          <a:xfrm>
            <a:off x="5446395" y="731520"/>
            <a:ext cx="1299845" cy="1125220"/>
          </a:xfrm>
          <a:prstGeom prst="rect">
            <a:avLst/>
          </a:prstGeom>
        </p:spPr>
      </p:pic>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矩形 2"/>
          <p:cNvSpPr/>
          <p:nvPr/>
        </p:nvSpPr>
        <p:spPr>
          <a:xfrm>
            <a:off x="648970" y="1161415"/>
            <a:ext cx="4931410" cy="1819910"/>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000" b="1" dirty="0">
                <a:solidFill>
                  <a:srgbClr val="FF0000"/>
                </a:solidFill>
                <a:latin typeface="仿宋" panose="02010609060101010101" charset="-122"/>
                <a:ea typeface="仿宋" panose="02010609060101010101" charset="-122"/>
                <a:cs typeface="华文新魏" panose="02010800040101010101" pitchFamily="2" charset="-122"/>
                <a:sym typeface="+mn-ea"/>
              </a:rPr>
              <a:t>以五四运动为开端：中国资产阶级民主革命进入新民主主义革命的崭新阶段。</a:t>
            </a:r>
          </a:p>
          <a:p>
            <a:pPr lvl="0" indent="-228600" algn="l">
              <a:lnSpc>
                <a:spcPct val="130000"/>
              </a:lnSpc>
              <a:spcBef>
                <a:spcPts val="1000"/>
              </a:spcBef>
              <a:buFontTx/>
            </a:pPr>
            <a:r>
              <a:rPr lang="zh-CN" altLang="en-US" sz="2000" b="1" dirty="0">
                <a:solidFill>
                  <a:srgbClr val="0000FF"/>
                </a:solidFill>
                <a:latin typeface="仿宋" panose="02010609060101010101" charset="-122"/>
                <a:ea typeface="仿宋" panose="02010609060101010101" charset="-122"/>
                <a:cs typeface="华文新魏" panose="02010800040101010101" pitchFamily="2" charset="-122"/>
                <a:sym typeface="+mn-ea"/>
              </a:rPr>
              <a:t>领导阶级、指导思想都有别于旧式的资产阶级民主革命。</a:t>
            </a:r>
          </a:p>
        </p:txBody>
      </p:sp>
      <p:sp>
        <p:nvSpPr>
          <p:cNvPr id="4" name="圆角矩形 3"/>
          <p:cNvSpPr/>
          <p:nvPr/>
        </p:nvSpPr>
        <p:spPr>
          <a:xfrm>
            <a:off x="5948680" y="3161030"/>
            <a:ext cx="5483860" cy="1878884"/>
          </a:xfrm>
          <a:prstGeom prst="roundRect">
            <a:avLst>
              <a:gd name="adj" fmla="val 16667"/>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000" b="1" dirty="0">
                <a:solidFill>
                  <a:srgbClr val="0000FF"/>
                </a:solidFill>
                <a:latin typeface="仿宋" panose="02010609060101010101" charset="-122"/>
                <a:ea typeface="仿宋" panose="02010609060101010101" charset="-122"/>
                <a:cs typeface="华文新魏" panose="02010800040101010101" pitchFamily="2" charset="-122"/>
                <a:sym typeface="+mn-ea"/>
              </a:rPr>
              <a:t>这种民主主义革命和历史上欧美各国的民主革命大不相同，和一般意义上的社会主义革命也不相同。这样的民主主义革命，不是旧范畴的民主主义革命，而是新民主主义革命。</a:t>
            </a:r>
          </a:p>
        </p:txBody>
      </p:sp>
      <p:grpSp>
        <p:nvGrpSpPr>
          <p:cNvPr id="2" name="组合 1"/>
          <p:cNvGrpSpPr/>
          <p:nvPr/>
        </p:nvGrpSpPr>
        <p:grpSpPr>
          <a:xfrm>
            <a:off x="1339215" y="3161030"/>
            <a:ext cx="3375025" cy="1899920"/>
            <a:chOff x="9395" y="1851"/>
            <a:chExt cx="5315" cy="2992"/>
          </a:xfrm>
        </p:grpSpPr>
        <p:pic>
          <p:nvPicPr>
            <p:cNvPr id="23561" name="图片 5"/>
            <p:cNvPicPr>
              <a:picLocks noChangeAspect="1"/>
            </p:cNvPicPr>
            <p:nvPr/>
          </p:nvPicPr>
          <p:blipFill>
            <a:blip r:embed="rId4"/>
            <a:stretch>
              <a:fillRect/>
            </a:stretch>
          </p:blipFill>
          <p:spPr>
            <a:xfrm>
              <a:off x="9395" y="1851"/>
              <a:ext cx="4329" cy="2992"/>
            </a:xfrm>
            <a:prstGeom prst="rect">
              <a:avLst/>
            </a:prstGeom>
            <a:noFill/>
            <a:ln w="9525">
              <a:noFill/>
            </a:ln>
          </p:spPr>
        </p:pic>
        <p:sp>
          <p:nvSpPr>
            <p:cNvPr id="8" name="矩形 7"/>
            <p:cNvSpPr/>
            <p:nvPr/>
          </p:nvSpPr>
          <p:spPr>
            <a:xfrm>
              <a:off x="14016" y="2015"/>
              <a:ext cx="694" cy="2664"/>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000" b="1" dirty="0">
                  <a:solidFill>
                    <a:srgbClr val="0000FF"/>
                  </a:solidFill>
                  <a:latin typeface="仿宋" panose="02010609060101010101" charset="-122"/>
                  <a:ea typeface="仿宋" panose="02010609060101010101" charset="-122"/>
                  <a:cs typeface="华文新魏" panose="02010800040101010101" pitchFamily="2" charset="-122"/>
                  <a:sym typeface="+mn-ea"/>
                </a:rPr>
                <a:t>五四运动</a:t>
              </a:r>
            </a:p>
          </p:txBody>
        </p: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pic>
        <p:nvPicPr>
          <p:cNvPr id="3" name="图片 2" descr="995939c73c8e6933e9a3da38a65a8d7c.png"/>
          <p:cNvPicPr>
            <a:picLocks noChangeAspect="1"/>
          </p:cNvPicPr>
          <p:nvPr/>
        </p:nvPicPr>
        <p:blipFill>
          <a:blip r:embed="rId6" cstate="print"/>
          <a:stretch>
            <a:fillRect/>
          </a:stretch>
        </p:blipFill>
        <p:spPr>
          <a:xfrm>
            <a:off x="7833360" y="814070"/>
            <a:ext cx="2176780" cy="1884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0" name="矩形 605191"/>
          <p:cNvSpPr/>
          <p:nvPr/>
        </p:nvSpPr>
        <p:spPr>
          <a:xfrm>
            <a:off x="3179445" y="4987290"/>
            <a:ext cx="6061075" cy="570865"/>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0000FF"/>
                </a:solidFill>
                <a:latin typeface="仿宋" panose="02010609060101010101" charset="-122"/>
                <a:ea typeface="仿宋" panose="02010609060101010101" charset="-122"/>
                <a:cs typeface="华文新魏" panose="02010800040101010101" pitchFamily="2" charset="-122"/>
                <a:sym typeface="+mn-ea"/>
              </a:rPr>
              <a:t>这是性质不同但又相互联系的两个革命过程</a:t>
            </a:r>
          </a:p>
        </p:txBody>
      </p:sp>
      <p:grpSp>
        <p:nvGrpSpPr>
          <p:cNvPr id="10" name="组合 9"/>
          <p:cNvGrpSpPr/>
          <p:nvPr/>
        </p:nvGrpSpPr>
        <p:grpSpPr>
          <a:xfrm>
            <a:off x="3297555" y="1636395"/>
            <a:ext cx="5596255" cy="3211830"/>
            <a:chOff x="2756" y="3436"/>
            <a:chExt cx="8813" cy="5058"/>
          </a:xfrm>
        </p:grpSpPr>
        <p:sp>
          <p:nvSpPr>
            <p:cNvPr id="25609" name="矩形 4"/>
            <p:cNvSpPr/>
            <p:nvPr/>
          </p:nvSpPr>
          <p:spPr>
            <a:xfrm>
              <a:off x="5609" y="6626"/>
              <a:ext cx="5960" cy="883"/>
            </a:xfrm>
            <a:prstGeom prst="rect">
              <a:avLst/>
            </a:prstGeom>
            <a:solidFill>
              <a:srgbClr val="CCFFFF"/>
            </a:solidFill>
            <a:ln w="9525" cap="flat" cmpd="sng">
              <a:solidFill>
                <a:srgbClr val="FFFF00"/>
              </a:solidFill>
              <a:prstDash val="solid"/>
              <a:miter/>
              <a:headEnd type="none" w="med" len="med"/>
              <a:tailEnd type="none" w="med" len="med"/>
            </a:ln>
          </p:spPr>
          <p:txBody>
            <a:bodyPr anchor="t"/>
            <a:lstStyle/>
            <a:p>
              <a:pPr>
                <a:lnSpc>
                  <a:spcPct val="125000"/>
                </a:lnSpc>
                <a:spcBef>
                  <a:spcPct val="20000"/>
                </a:spcBef>
              </a:pPr>
              <a:r>
                <a:rPr lang="zh-CN" altLang="en-US" sz="2400" b="1" dirty="0">
                  <a:solidFill>
                    <a:srgbClr val="FF0000"/>
                  </a:solidFill>
                  <a:latin typeface="仿宋" panose="02010609060101010101" charset="-122"/>
                  <a:ea typeface="仿宋" panose="02010609060101010101" charset="-122"/>
                  <a:cs typeface="仿宋" panose="02010609060101010101" charset="-122"/>
                </a:rPr>
                <a:t>完成社会主义的革命任务</a:t>
              </a:r>
            </a:p>
          </p:txBody>
        </p:sp>
        <p:sp>
          <p:nvSpPr>
            <p:cNvPr id="2" name="矩形 163848"/>
            <p:cNvSpPr/>
            <p:nvPr/>
          </p:nvSpPr>
          <p:spPr>
            <a:xfrm>
              <a:off x="2756" y="5033"/>
              <a:ext cx="895" cy="1888"/>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lstStyle/>
            <a:p>
              <a:r>
                <a:rPr lang="zh-CN" altLang="en-US" sz="2400" b="1">
                  <a:solidFill>
                    <a:srgbClr val="FF0000"/>
                  </a:solidFill>
                  <a:latin typeface="Times New Roman" panose="02020603050405020304" pitchFamily="18" charset="0"/>
                  <a:ea typeface="幼圆" panose="02010509060101010101" pitchFamily="49" charset="-122"/>
                </a:rPr>
                <a:t>两步走</a:t>
              </a:r>
            </a:p>
          </p:txBody>
        </p:sp>
        <p:sp>
          <p:nvSpPr>
            <p:cNvPr id="3" name="椭圆 2063"/>
            <p:cNvSpPr/>
            <p:nvPr/>
          </p:nvSpPr>
          <p:spPr>
            <a:xfrm>
              <a:off x="3989" y="3436"/>
              <a:ext cx="1212" cy="2320"/>
            </a:xfrm>
            <a:prstGeom prst="ellipse">
              <a:avLst/>
            </a:prstGeom>
            <a:solidFill>
              <a:srgbClr val="800000"/>
            </a:solidFill>
            <a:ln w="9525"/>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sp3d>
          </p:spPr>
          <p:txBody>
            <a:bodyPr vert="eaVert" wrap="none" anchor="ctr">
              <a:flatTx/>
            </a:bodyPr>
            <a:lstStyle/>
            <a:p>
              <a:pPr algn="ctr"/>
              <a:r>
                <a:rPr lang="zh-CN" altLang="en-US" sz="2400" b="1" dirty="0">
                  <a:solidFill>
                    <a:schemeClr val="bg1"/>
                  </a:solidFill>
                  <a:latin typeface="楷体" panose="02010609060101010101" charset="-122"/>
                  <a:ea typeface="楷体" panose="02010609060101010101" charset="-122"/>
                </a:rPr>
                <a:t>第一步</a:t>
              </a:r>
            </a:p>
          </p:txBody>
        </p:sp>
        <p:sp>
          <p:nvSpPr>
            <p:cNvPr id="5" name="矩形 552969"/>
            <p:cNvSpPr/>
            <p:nvPr/>
          </p:nvSpPr>
          <p:spPr>
            <a:xfrm>
              <a:off x="5652" y="3795"/>
              <a:ext cx="5917" cy="1602"/>
            </a:xfrm>
            <a:prstGeom prst="rect">
              <a:avLst/>
            </a:prstGeom>
            <a:solidFill>
              <a:srgbClr val="CCFFFF"/>
            </a:solidFill>
            <a:ln w="9525" cap="flat" cmpd="sng">
              <a:solidFill>
                <a:srgbClr val="FFFF00"/>
              </a:solidFill>
              <a:prstDash val="solid"/>
              <a:miter/>
              <a:headEnd type="none" w="med" len="med"/>
              <a:tailEnd type="none" w="med" len="med"/>
            </a:ln>
          </p:spPr>
          <p:txBody>
            <a:bodyPr anchor="t"/>
            <a:lstStyle/>
            <a:p>
              <a:pPr>
                <a:lnSpc>
                  <a:spcPct val="125000"/>
                </a:lnSpc>
                <a:spcBef>
                  <a:spcPct val="20000"/>
                </a:spcBef>
              </a:pPr>
              <a:r>
                <a:rPr lang="zh-CN" altLang="en-US" sz="2400" b="1" dirty="0">
                  <a:solidFill>
                    <a:srgbClr val="FF0000"/>
                  </a:solidFill>
                  <a:latin typeface="仿宋" panose="02010609060101010101" charset="-122"/>
                  <a:ea typeface="仿宋" panose="02010609060101010101" charset="-122"/>
                  <a:cs typeface="楷体" panose="02010609060101010101" charset="-122"/>
                </a:rPr>
                <a:t>完成反帝反封建的新民主主义革命任务</a:t>
              </a:r>
            </a:p>
          </p:txBody>
        </p:sp>
        <p:sp>
          <p:nvSpPr>
            <p:cNvPr id="6" name="椭圆 2063"/>
            <p:cNvSpPr/>
            <p:nvPr/>
          </p:nvSpPr>
          <p:spPr>
            <a:xfrm>
              <a:off x="3991" y="6174"/>
              <a:ext cx="1210" cy="2320"/>
            </a:xfrm>
            <a:prstGeom prst="ellipse">
              <a:avLst/>
            </a:prstGeom>
            <a:solidFill>
              <a:srgbClr val="800000"/>
            </a:solidFill>
            <a:ln w="9525"/>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sp3d>
          </p:spPr>
          <p:txBody>
            <a:bodyPr vert="eaVert" wrap="none" anchor="ctr">
              <a:flatTx/>
            </a:bodyPr>
            <a:lstStyle/>
            <a:p>
              <a:pPr algn="ctr"/>
              <a:r>
                <a:rPr lang="zh-CN" altLang="en-US" sz="2400" b="1" dirty="0">
                  <a:solidFill>
                    <a:schemeClr val="bg1"/>
                  </a:solidFill>
                  <a:latin typeface="楷体" panose="02010609060101010101" charset="-122"/>
                  <a:ea typeface="楷体" panose="02010609060101010101" charset="-122"/>
                </a:rPr>
                <a:t>第二步</a:t>
              </a:r>
            </a:p>
          </p:txBody>
        </p:sp>
      </p:grpSp>
      <p:sp>
        <p:nvSpPr>
          <p:cNvPr id="7" name="圆角矩形 6"/>
          <p:cNvSpPr/>
          <p:nvPr/>
        </p:nvSpPr>
        <p:spPr>
          <a:xfrm>
            <a:off x="2526665" y="660400"/>
            <a:ext cx="7366635" cy="632613"/>
          </a:xfrm>
          <a:prstGeom prst="roundRect">
            <a:avLst>
              <a:gd name="adj" fmla="val 16667"/>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宋体" panose="02010600030101010101" pitchFamily="2" charset="-122"/>
              </a:rPr>
              <a:t>革命步骤：中国共产党领导的中国革命要分两步走</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6" name="矩形 2051"/>
          <p:cNvSpPr/>
          <p:nvPr/>
        </p:nvSpPr>
        <p:spPr>
          <a:xfrm>
            <a:off x="985520" y="2359025"/>
            <a:ext cx="5504180" cy="570865"/>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（二）新民主主义革命理论的实践基础</a:t>
            </a:r>
          </a:p>
        </p:txBody>
      </p:sp>
      <p:sp>
        <p:nvSpPr>
          <p:cNvPr id="26634" name="文本占位符 540674"/>
          <p:cNvSpPr>
            <a:spLocks noGrp="1"/>
          </p:cNvSpPr>
          <p:nvPr>
            <p:ph idx="1"/>
          </p:nvPr>
        </p:nvSpPr>
        <p:spPr>
          <a:xfrm>
            <a:off x="1053465" y="3523615"/>
            <a:ext cx="5368290" cy="1291590"/>
          </a:xfrm>
          <a:solidFill>
            <a:schemeClr val="bg1"/>
          </a:solidFill>
        </p:spPr>
        <p:txBody>
          <a:bodyPr vert="horz" wrap="square" lIns="91440" tIns="45720" rIns="91440" bIns="45720" numCol="1" spcCol="0" rtlCol="0" fromWordArt="0" anchor="t" anchorCtr="0" compatLnSpc="0">
            <a:spAutoFit/>
          </a:bodyPr>
          <a:lstStyle/>
          <a:p>
            <a:pPr marL="0" lvl="0" algn="l">
              <a:lnSpc>
                <a:spcPct val="130000"/>
              </a:lnSpc>
              <a:buFontTx/>
              <a:buNone/>
            </a:pPr>
            <a:r>
              <a:rPr lang="zh-CN" altLang="en-US" sz="2000" b="1" dirty="0">
                <a:solidFill>
                  <a:srgbClr val="0000FF"/>
                </a:solidFill>
                <a:latin typeface="仿宋" panose="02010609060101010101" charset="-122"/>
                <a:ea typeface="仿宋" panose="02010609060101010101" charset="-122"/>
                <a:cs typeface="华文新魏" panose="02010800040101010101" pitchFamily="2" charset="-122"/>
                <a:sym typeface="+mn-ea"/>
              </a:rPr>
              <a:t>新民主主义革命理论不是凭空产生的，而是适应新民主主义革命的实践需要，在认真总结中国革命经验教训的基础上形成的。</a:t>
            </a:r>
          </a:p>
        </p:txBody>
      </p:sp>
      <p:grpSp>
        <p:nvGrpSpPr>
          <p:cNvPr id="2" name="组合 1"/>
          <p:cNvGrpSpPr/>
          <p:nvPr/>
        </p:nvGrpSpPr>
        <p:grpSpPr>
          <a:xfrm>
            <a:off x="6771005" y="1610360"/>
            <a:ext cx="4464050" cy="3204845"/>
            <a:chOff x="10128" y="1572"/>
            <a:chExt cx="7030" cy="5047"/>
          </a:xfrm>
        </p:grpSpPr>
        <p:pic>
          <p:nvPicPr>
            <p:cNvPr id="27649" name="图片 550916" descr="20100109012242321"/>
            <p:cNvPicPr>
              <a:picLocks noChangeAspect="1"/>
            </p:cNvPicPr>
            <p:nvPr/>
          </p:nvPicPr>
          <p:blipFill>
            <a:blip r:embed="rId3"/>
            <a:srcRect l="4034" t="6305" r="2905" b="9852"/>
            <a:stretch>
              <a:fillRect/>
            </a:stretch>
          </p:blipFill>
          <p:spPr>
            <a:xfrm>
              <a:off x="10128" y="1572"/>
              <a:ext cx="3460" cy="2553"/>
            </a:xfrm>
            <a:prstGeom prst="rect">
              <a:avLst/>
            </a:prstGeom>
            <a:noFill/>
            <a:ln w="9525">
              <a:noFill/>
            </a:ln>
          </p:spPr>
        </p:pic>
        <p:pic>
          <p:nvPicPr>
            <p:cNvPr id="8" name="图片 7"/>
            <p:cNvPicPr>
              <a:picLocks noChangeAspect="1"/>
            </p:cNvPicPr>
            <p:nvPr/>
          </p:nvPicPr>
          <p:blipFill>
            <a:blip r:embed="rId4"/>
            <a:srcRect l="4316" t="4418" r="3764" b="5178"/>
            <a:stretch>
              <a:fillRect/>
            </a:stretch>
          </p:blipFill>
          <p:spPr>
            <a:xfrm>
              <a:off x="13588" y="1572"/>
              <a:ext cx="3570" cy="2553"/>
            </a:xfrm>
            <a:prstGeom prst="rect">
              <a:avLst/>
            </a:prstGeom>
          </p:spPr>
        </p:pic>
        <p:pic>
          <p:nvPicPr>
            <p:cNvPr id="4" name="图片 3"/>
            <p:cNvPicPr>
              <a:picLocks noChangeAspect="1"/>
            </p:cNvPicPr>
            <p:nvPr/>
          </p:nvPicPr>
          <p:blipFill>
            <a:blip r:embed="rId5"/>
            <a:srcRect l="5164" t="4650" r="2878" b="6957"/>
            <a:stretch>
              <a:fillRect/>
            </a:stretch>
          </p:blipFill>
          <p:spPr>
            <a:xfrm>
              <a:off x="10128" y="4125"/>
              <a:ext cx="3478" cy="2495"/>
            </a:xfrm>
            <a:prstGeom prst="rect">
              <a:avLst/>
            </a:prstGeom>
          </p:spPr>
        </p:pic>
        <p:pic>
          <p:nvPicPr>
            <p:cNvPr id="7" name="图片 6"/>
            <p:cNvPicPr>
              <a:picLocks noChangeAspect="1"/>
            </p:cNvPicPr>
            <p:nvPr/>
          </p:nvPicPr>
          <p:blipFill>
            <a:blip r:embed="rId6"/>
            <a:stretch>
              <a:fillRect/>
            </a:stretch>
          </p:blipFill>
          <p:spPr>
            <a:xfrm>
              <a:off x="13588" y="4125"/>
              <a:ext cx="3570" cy="2494"/>
            </a:xfrm>
            <a:prstGeom prst="rect">
              <a:avLst/>
            </a:prstGeom>
          </p:spPr>
        </p:pic>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0" name="图片 9" descr="995939c73c8e6933e9a3da38a65a8d7c.png"/>
          <p:cNvPicPr>
            <a:picLocks noChangeAspect="1"/>
          </p:cNvPicPr>
          <p:nvPr/>
        </p:nvPicPr>
        <p:blipFill>
          <a:blip r:embed="rId7" cstate="print"/>
          <a:stretch>
            <a:fillRect/>
          </a:stretch>
        </p:blipFill>
        <p:spPr>
          <a:xfrm>
            <a:off x="2894330" y="730250"/>
            <a:ext cx="1311910" cy="1136015"/>
          </a:xfrm>
          <a:prstGeom prst="rect">
            <a:avLst/>
          </a:prstGeom>
        </p:spPr>
      </p:pic>
      <p:pic>
        <p:nvPicPr>
          <p:cNvPr id="16" name="PA-图片 1"/>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线形标注 3 3"/>
          <p:cNvSpPr/>
          <p:nvPr/>
        </p:nvSpPr>
        <p:spPr>
          <a:xfrm>
            <a:off x="398780" y="1438910"/>
            <a:ext cx="6452235" cy="1691639"/>
          </a:xfrm>
          <a:prstGeom prst="borderCallout3">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000" b="1" dirty="0">
                <a:solidFill>
                  <a:srgbClr val="0000FF"/>
                </a:solidFill>
                <a:latin typeface="仿宋" panose="02010609060101010101" charset="-122"/>
                <a:ea typeface="仿宋" panose="02010609060101010101" charset="-122"/>
                <a:cs typeface="华文新魏" panose="02010800040101010101" pitchFamily="2" charset="-122"/>
                <a:sym typeface="+mn-ea"/>
              </a:rPr>
              <a:t>事实证明，不触动封建根基的自强运动和改良主义，旧式的农民战争，资产阶级革命派领导的民主革命，以及照搬西方资本主义的其他种种方案，都不能完成反帝反封建的革命任务，都不能为中国找到真正的出路。</a:t>
            </a:r>
          </a:p>
        </p:txBody>
      </p:sp>
      <p:grpSp>
        <p:nvGrpSpPr>
          <p:cNvPr id="6" name="组合 5"/>
          <p:cNvGrpSpPr/>
          <p:nvPr/>
        </p:nvGrpSpPr>
        <p:grpSpPr>
          <a:xfrm>
            <a:off x="1569085" y="3371215"/>
            <a:ext cx="3320415" cy="1903144"/>
            <a:chOff x="1029" y="6298"/>
            <a:chExt cx="4844" cy="2781"/>
          </a:xfrm>
        </p:grpSpPr>
        <p:pic>
          <p:nvPicPr>
            <p:cNvPr id="9" name="图片 8"/>
            <p:cNvPicPr>
              <a:picLocks noChangeAspect="1"/>
            </p:cNvPicPr>
            <p:nvPr/>
          </p:nvPicPr>
          <p:blipFill>
            <a:blip r:embed="rId3"/>
            <a:stretch>
              <a:fillRect/>
            </a:stretch>
          </p:blipFill>
          <p:spPr>
            <a:xfrm>
              <a:off x="1723" y="6298"/>
              <a:ext cx="4150" cy="2781"/>
            </a:xfrm>
            <a:prstGeom prst="rect">
              <a:avLst/>
            </a:prstGeom>
          </p:spPr>
        </p:pic>
        <p:sp>
          <p:nvSpPr>
            <p:cNvPr id="10" name="矩形 9"/>
            <p:cNvSpPr/>
            <p:nvPr/>
          </p:nvSpPr>
          <p:spPr>
            <a:xfrm>
              <a:off x="1029" y="6767"/>
              <a:ext cx="694" cy="1710"/>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b="1" dirty="0">
                  <a:solidFill>
                    <a:srgbClr val="FF0000"/>
                  </a:solidFill>
                  <a:latin typeface="仿宋" panose="02010609060101010101" charset="-122"/>
                  <a:ea typeface="仿宋" panose="02010609060101010101" charset="-122"/>
                  <a:cs typeface="华文新魏" panose="02010800040101010101" pitchFamily="2" charset="-122"/>
                  <a:sym typeface="+mn-ea"/>
                </a:rPr>
                <a:t>江泽民</a:t>
              </a:r>
            </a:p>
          </p:txBody>
        </p:sp>
      </p:grpSp>
      <p:grpSp>
        <p:nvGrpSpPr>
          <p:cNvPr id="14" name="组合 13"/>
          <p:cNvGrpSpPr/>
          <p:nvPr/>
        </p:nvGrpSpPr>
        <p:grpSpPr>
          <a:xfrm>
            <a:off x="8540750" y="1060450"/>
            <a:ext cx="2868930" cy="4212590"/>
            <a:chOff x="8853" y="2874"/>
            <a:chExt cx="6982" cy="6634"/>
          </a:xfrm>
        </p:grpSpPr>
        <p:sp>
          <p:nvSpPr>
            <p:cNvPr id="3" name="圆角矩形 2"/>
            <p:cNvSpPr/>
            <p:nvPr/>
          </p:nvSpPr>
          <p:spPr>
            <a:xfrm>
              <a:off x="9029" y="5987"/>
              <a:ext cx="6806" cy="3521"/>
            </a:xfrm>
            <a:prstGeom prst="roundRect">
              <a:avLst>
                <a:gd name="adj" fmla="val 16667"/>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000" b="1" dirty="0">
                  <a:solidFill>
                    <a:srgbClr val="0000FF"/>
                  </a:solidFill>
                  <a:latin typeface="仿宋" panose="02010609060101010101" charset="-122"/>
                  <a:ea typeface="仿宋" panose="02010609060101010101" charset="-122"/>
                  <a:cs typeface="华文新魏" panose="02010800040101010101" pitchFamily="2" charset="-122"/>
                  <a:sym typeface="+mn-ea"/>
                </a:rPr>
                <a:t>旧民主主义革命的失败、近代中国革命形势的发展，以及世界形势新变化，呼唤着新的革命理论的诞生。</a:t>
              </a:r>
            </a:p>
          </p:txBody>
        </p:sp>
        <p:pic>
          <p:nvPicPr>
            <p:cNvPr id="13" name="图片 12"/>
            <p:cNvPicPr>
              <a:picLocks noChangeAspect="1"/>
            </p:cNvPicPr>
            <p:nvPr/>
          </p:nvPicPr>
          <p:blipFill>
            <a:blip r:embed="rId4"/>
            <a:srcRect l="6659" t="8831" r="6407" b="6713"/>
            <a:stretch>
              <a:fillRect/>
            </a:stretch>
          </p:blipFill>
          <p:spPr>
            <a:xfrm>
              <a:off x="8853" y="2874"/>
              <a:ext cx="6982" cy="3260"/>
            </a:xfrm>
            <a:prstGeom prst="rect">
              <a:avLst/>
            </a:prstGeom>
          </p:spPr>
        </p:pic>
      </p:gr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sp>
        <p:nvSpPr>
          <p:cNvPr id="5" name="矩形 2051"/>
          <p:cNvSpPr/>
          <p:nvPr/>
        </p:nvSpPr>
        <p:spPr>
          <a:xfrm>
            <a:off x="555625" y="703580"/>
            <a:ext cx="6139180" cy="570865"/>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1.旧民主主义革命的失败呼唤新的革命理论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矩形 556035"/>
          <p:cNvSpPr/>
          <p:nvPr/>
        </p:nvSpPr>
        <p:spPr>
          <a:xfrm>
            <a:off x="1593215" y="1341755"/>
            <a:ext cx="5052060" cy="1050290"/>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0000FF"/>
                </a:solidFill>
                <a:latin typeface="仿宋" panose="02010609060101010101" charset="-122"/>
                <a:ea typeface="仿宋" panose="02010609060101010101" charset="-122"/>
                <a:cs typeface="华文新魏" panose="02010800040101010101" pitchFamily="2" charset="-122"/>
                <a:sym typeface="+mn-ea"/>
              </a:rPr>
              <a:t>搞清楚新民主主义革命的一系列理论问题，离不开革命的实践探索。</a:t>
            </a:r>
          </a:p>
        </p:txBody>
      </p:sp>
      <p:sp>
        <p:nvSpPr>
          <p:cNvPr id="5" name="圆角矩形标注 5"/>
          <p:cNvSpPr/>
          <p:nvPr/>
        </p:nvSpPr>
        <p:spPr>
          <a:xfrm>
            <a:off x="575945" y="2577465"/>
            <a:ext cx="6512560" cy="2761344"/>
          </a:xfrm>
          <a:prstGeom prst="wedgeRoundRectCallout">
            <a:avLst>
              <a:gd name="adj1" fmla="val 60398"/>
              <a:gd name="adj2" fmla="val 5407"/>
              <a:gd name="adj3" fmla="val 16667"/>
            </a:avLst>
          </a:prstGeom>
          <a:solidFill>
            <a:srgbClr val="FFFF00"/>
          </a:solidFill>
          <a:ln>
            <a:solidFill>
              <a:schemeClr val="accent6">
                <a:lumMod val="60000"/>
                <a:lumOff val="40000"/>
              </a:schemeClr>
            </a:solidFill>
          </a:ln>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提出了反帝反封建这个任务就等于真正懂得什么叫反帝反封建吗？不，因为制定和执行反帝反封建的正确的战略和策略是很不容易的。在这个革命阶段当中，应当如何反帝反封建，依靠什么力量，团结什么力量，打击什么力量，这些问题，我们党在一个相当长的时期内没有解决，没有搞清楚。</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a:t>
            </a:r>
          </a:p>
        </p:txBody>
      </p:sp>
      <p:grpSp>
        <p:nvGrpSpPr>
          <p:cNvPr id="3" name="组合 2"/>
          <p:cNvGrpSpPr/>
          <p:nvPr/>
        </p:nvGrpSpPr>
        <p:grpSpPr>
          <a:xfrm>
            <a:off x="7833360" y="2036445"/>
            <a:ext cx="1949450" cy="2568575"/>
            <a:chOff x="13453" y="4450"/>
            <a:chExt cx="3070" cy="4045"/>
          </a:xfrm>
        </p:grpSpPr>
        <p:pic>
          <p:nvPicPr>
            <p:cNvPr id="2" name="图片 1"/>
            <p:cNvPicPr>
              <a:picLocks noChangeAspect="1"/>
            </p:cNvPicPr>
            <p:nvPr/>
          </p:nvPicPr>
          <p:blipFill>
            <a:blip r:embed="rId3"/>
            <a:stretch>
              <a:fillRect/>
            </a:stretch>
          </p:blipFill>
          <p:spPr>
            <a:xfrm>
              <a:off x="13453" y="4450"/>
              <a:ext cx="3070" cy="3271"/>
            </a:xfrm>
            <a:prstGeom prst="rect">
              <a:avLst/>
            </a:prstGeom>
          </p:spPr>
        </p:pic>
        <p:sp>
          <p:nvSpPr>
            <p:cNvPr id="10" name="矩形 9"/>
            <p:cNvSpPr/>
            <p:nvPr/>
          </p:nvSpPr>
          <p:spPr>
            <a:xfrm>
              <a:off x="14213" y="7721"/>
              <a:ext cx="1550" cy="774"/>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000" b="1" dirty="0">
                  <a:solidFill>
                    <a:srgbClr val="0000FF"/>
                  </a:solidFill>
                  <a:latin typeface="仿宋" panose="02010609060101010101" charset="-122"/>
                  <a:ea typeface="仿宋" panose="02010609060101010101" charset="-122"/>
                  <a:cs typeface="华文新魏" panose="02010800040101010101" pitchFamily="2" charset="-122"/>
                  <a:sym typeface="+mn-ea"/>
                </a:rPr>
                <a:t>邓小平</a:t>
              </a:r>
            </a:p>
          </p:txBody>
        </p: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sp>
        <p:nvSpPr>
          <p:cNvPr id="28677" name="文本框 2055"/>
          <p:cNvSpPr/>
          <p:nvPr/>
        </p:nvSpPr>
        <p:spPr>
          <a:xfrm>
            <a:off x="575945" y="770890"/>
            <a:ext cx="8496935" cy="570865"/>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2</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新民主主义革命的艰辛探索奠定了革命理论形成的实践基础</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pic>
        <p:nvPicPr>
          <p:cNvPr id="11" name="图片 10" descr="cbfc000a94eaa43f99d1e901b2c473a6.png"/>
          <p:cNvPicPr>
            <a:picLocks noChangeAspect="1"/>
          </p:cNvPicPr>
          <p:nvPr/>
        </p:nvPicPr>
        <p:blipFill>
          <a:blip r:embed="rId5" cstate="print"/>
          <a:srcRect r="12238"/>
          <a:stretch>
            <a:fillRect/>
          </a:stretch>
        </p:blipFill>
        <p:spPr>
          <a:xfrm>
            <a:off x="9963150" y="1438275"/>
            <a:ext cx="2045970" cy="3273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矩形 556035"/>
          <p:cNvSpPr/>
          <p:nvPr/>
        </p:nvSpPr>
        <p:spPr>
          <a:xfrm>
            <a:off x="721360" y="1228725"/>
            <a:ext cx="5441315" cy="1050290"/>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0000FF"/>
                </a:solidFill>
                <a:latin typeface="仿宋" panose="02010609060101010101" charset="-122"/>
                <a:ea typeface="仿宋" panose="02010609060101010101" charset="-122"/>
                <a:cs typeface="华文新魏" panose="02010800040101010101" pitchFamily="2" charset="-122"/>
                <a:sym typeface="+mn-ea"/>
              </a:rPr>
              <a:t>新民主主义革命理论是在总结革命斗争正反两方面的实践经验的基础上形成的</a:t>
            </a:r>
          </a:p>
        </p:txBody>
      </p:sp>
      <p:pic>
        <p:nvPicPr>
          <p:cNvPr id="3" name="图片 2"/>
          <p:cNvPicPr>
            <a:picLocks noChangeAspect="1"/>
          </p:cNvPicPr>
          <p:nvPr/>
        </p:nvPicPr>
        <p:blipFill>
          <a:blip r:embed="rId3"/>
          <a:stretch>
            <a:fillRect/>
          </a:stretch>
        </p:blipFill>
        <p:spPr>
          <a:xfrm>
            <a:off x="7129780" y="1636395"/>
            <a:ext cx="1841500" cy="2734310"/>
          </a:xfrm>
          <a:prstGeom prst="rect">
            <a:avLst/>
          </a:prstGeom>
        </p:spPr>
      </p:pic>
      <p:sp>
        <p:nvSpPr>
          <p:cNvPr id="4" name="圆角矩形标注 5"/>
          <p:cNvSpPr/>
          <p:nvPr/>
        </p:nvSpPr>
        <p:spPr>
          <a:xfrm>
            <a:off x="976630" y="2727325"/>
            <a:ext cx="4930775" cy="2496380"/>
          </a:xfrm>
          <a:prstGeom prst="wedgeRoundRectCallout">
            <a:avLst>
              <a:gd name="adj1" fmla="val 74697"/>
              <a:gd name="adj2" fmla="val -42223"/>
              <a:gd name="adj3" fmla="val 16667"/>
            </a:avLst>
          </a:prstGeom>
          <a:solidFill>
            <a:srgbClr val="FFFF00"/>
          </a:solidFill>
          <a:ln>
            <a:solidFill>
              <a:schemeClr val="accent6">
                <a:lumMod val="60000"/>
                <a:lumOff val="40000"/>
              </a:schemeClr>
            </a:solidFill>
          </a:ln>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en-US" altLang="zh-CN" b="1" dirty="0">
                <a:solidFill>
                  <a:srgbClr val="0000FF"/>
                </a:solidFill>
                <a:latin typeface="仿宋" panose="02010609060101010101" charset="-122"/>
                <a:ea typeface="仿宋" panose="02010609060101010101" charset="-122"/>
                <a:cs typeface="仿宋" panose="02010609060101010101" charset="-122"/>
                <a:sym typeface="+mn-ea"/>
              </a:rPr>
              <a:t>“</a:t>
            </a:r>
            <a:r>
              <a:rPr lang="zh-CN" altLang="en-US" b="1" dirty="0">
                <a:solidFill>
                  <a:srgbClr val="0000FF"/>
                </a:solidFill>
                <a:latin typeface="仿宋" panose="02010609060101010101" charset="-122"/>
                <a:ea typeface="仿宋" panose="02010609060101010101" charset="-122"/>
                <a:cs typeface="仿宋" panose="02010609060101010101" charset="-122"/>
                <a:sym typeface="+mn-ea"/>
              </a:rPr>
              <a:t>在抗日时期，我们才制定了合乎情况的党的总路线和一整套具体政策。这时候，中国民主革命这个必然王国才被我们认识，我们才有了自由。到这个时候，我们已经干了二十多年的革命。过去那么多年的革命工作，是带着很大的盲目性的。</a:t>
            </a:r>
            <a:r>
              <a:rPr lang="en-US" altLang="zh-CN" b="1" dirty="0">
                <a:solidFill>
                  <a:srgbClr val="0000FF"/>
                </a:solidFill>
                <a:latin typeface="仿宋" panose="02010609060101010101" charset="-122"/>
                <a:ea typeface="仿宋" panose="02010609060101010101" charset="-122"/>
                <a:cs typeface="仿宋" panose="02010609060101010101" charset="-122"/>
                <a:sym typeface="+mn-ea"/>
              </a:rPr>
              <a:t>”</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1" name="图片 10" descr="cbfc000a94eaa43f99d1e901b2c473a6.png"/>
          <p:cNvPicPr>
            <a:picLocks noChangeAspect="1"/>
          </p:cNvPicPr>
          <p:nvPr/>
        </p:nvPicPr>
        <p:blipFill>
          <a:blip r:embed="rId4" cstate="print"/>
          <a:srcRect r="12238"/>
          <a:stretch>
            <a:fillRect/>
          </a:stretch>
        </p:blipFill>
        <p:spPr>
          <a:xfrm>
            <a:off x="9309100" y="1423670"/>
            <a:ext cx="2443480" cy="2947035"/>
          </a:xfrm>
          <a:prstGeom prst="rect">
            <a:avLst/>
          </a:prstGeom>
        </p:spPr>
      </p:pic>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文本占位符 556033"/>
          <p:cNvSpPr>
            <a:spLocks noGrp="1"/>
          </p:cNvSpPr>
          <p:nvPr>
            <p:ph idx="1"/>
          </p:nvPr>
        </p:nvSpPr>
        <p:spPr>
          <a:xfrm>
            <a:off x="1395730" y="1468120"/>
            <a:ext cx="4511040" cy="3676650"/>
          </a:xfrm>
          <a:solidFill>
            <a:schemeClr val="bg1"/>
          </a:solidFill>
          <a:ln>
            <a:solidFill>
              <a:schemeClr val="accent6">
                <a:lumMod val="60000"/>
                <a:lumOff val="40000"/>
              </a:schemeClr>
            </a:solidFill>
          </a:ln>
        </p:spPr>
        <p:txBody>
          <a:bodyPr vert="horz" wrap="square" lIns="91440" tIns="45720" rIns="91440" bIns="45720" numCol="1" spcCol="0" rtlCol="0" fromWordArt="0" anchor="t" anchorCtr="0" compatLnSpc="0">
            <a:spAutoFit/>
          </a:bodyPr>
          <a:lstStyle/>
          <a:p>
            <a:pPr marL="0" lvl="0" algn="l">
              <a:lnSpc>
                <a:spcPct val="130000"/>
              </a:lnSpc>
              <a:buFontTx/>
              <a:buNone/>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两次国共合作——统一战线理论</a:t>
            </a:r>
          </a:p>
          <a:p>
            <a:pPr marL="0" lvl="0" algn="l">
              <a:lnSpc>
                <a:spcPct val="130000"/>
              </a:lnSpc>
              <a:buFontTx/>
              <a:buNone/>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建立和巩固农村根据地——中国革命道路的理论</a:t>
            </a:r>
          </a:p>
          <a:p>
            <a:pPr marL="0" lvl="0" algn="l">
              <a:lnSpc>
                <a:spcPct val="130000"/>
              </a:lnSpc>
              <a:buFontTx/>
              <a:buNone/>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革命战争——建立人民军队和关于军事战略的理论</a:t>
            </a:r>
          </a:p>
          <a:p>
            <a:pPr marL="0" lvl="0" algn="l">
              <a:lnSpc>
                <a:spcPct val="130000"/>
              </a:lnSpc>
              <a:buFontTx/>
              <a:buNone/>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在领导中国新民主主义革命历程中，党有小到大，由弱到强——党的建设的理论</a:t>
            </a:r>
          </a:p>
        </p:txBody>
      </p:sp>
      <p:grpSp>
        <p:nvGrpSpPr>
          <p:cNvPr id="8" name="组合 7"/>
          <p:cNvGrpSpPr/>
          <p:nvPr/>
        </p:nvGrpSpPr>
        <p:grpSpPr>
          <a:xfrm>
            <a:off x="6111875" y="1807845"/>
            <a:ext cx="5111115" cy="2891790"/>
            <a:chOff x="9988" y="3178"/>
            <a:chExt cx="8049" cy="4554"/>
          </a:xfrm>
        </p:grpSpPr>
        <p:sp>
          <p:nvSpPr>
            <p:cNvPr id="28680" name="右箭头 556036"/>
            <p:cNvSpPr/>
            <p:nvPr/>
          </p:nvSpPr>
          <p:spPr>
            <a:xfrm>
              <a:off x="9988" y="4856"/>
              <a:ext cx="1369" cy="1365"/>
            </a:xfrm>
            <a:prstGeom prst="right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grpSp>
          <p:nvGrpSpPr>
            <p:cNvPr id="7" name="组合 6"/>
            <p:cNvGrpSpPr/>
            <p:nvPr/>
          </p:nvGrpSpPr>
          <p:grpSpPr>
            <a:xfrm>
              <a:off x="11358" y="3178"/>
              <a:ext cx="6679" cy="4554"/>
              <a:chOff x="11358" y="3178"/>
              <a:chExt cx="6679" cy="4554"/>
            </a:xfrm>
          </p:grpSpPr>
          <p:pic>
            <p:nvPicPr>
              <p:cNvPr id="5" name="图片 4"/>
              <p:cNvPicPr>
                <a:picLocks noChangeAspect="1"/>
              </p:cNvPicPr>
              <p:nvPr/>
            </p:nvPicPr>
            <p:blipFill>
              <a:blip r:embed="rId3"/>
              <a:stretch>
                <a:fillRect/>
              </a:stretch>
            </p:blipFill>
            <p:spPr>
              <a:xfrm>
                <a:off x="15094" y="3434"/>
                <a:ext cx="2943" cy="3933"/>
              </a:xfrm>
              <a:prstGeom prst="rect">
                <a:avLst/>
              </a:prstGeom>
            </p:spPr>
          </p:pic>
          <p:sp>
            <p:nvSpPr>
              <p:cNvPr id="6" name="矩形 556035"/>
              <p:cNvSpPr/>
              <p:nvPr/>
            </p:nvSpPr>
            <p:spPr>
              <a:xfrm>
                <a:off x="11358" y="3178"/>
                <a:ext cx="3402" cy="4554"/>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000" b="1" dirty="0">
                    <a:solidFill>
                      <a:srgbClr val="0000FF"/>
                    </a:solidFill>
                    <a:latin typeface="仿宋" panose="02010609060101010101" charset="-122"/>
                    <a:ea typeface="仿宋" panose="02010609060101010101" charset="-122"/>
                    <a:cs typeface="华文新魏" panose="02010800040101010101" pitchFamily="2" charset="-122"/>
                    <a:sym typeface="+mn-ea"/>
                  </a:rPr>
                  <a:t>总之，没有中国革命的实践，没有党对革命实践经验的概括和总结，新民主主义革命理论就无法形成和发展。</a:t>
                </a:r>
              </a:p>
            </p:txBody>
          </p:sp>
        </p:grp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942070" y="2383155"/>
            <a:ext cx="2755900" cy="2924645"/>
            <a:chOff x="5531" y="5486"/>
            <a:chExt cx="4147" cy="3759"/>
          </a:xfrm>
        </p:grpSpPr>
        <p:pic>
          <p:nvPicPr>
            <p:cNvPr id="30725" name="图片 63496" descr="2009328221443"/>
            <p:cNvPicPr>
              <a:picLocks noChangeAspect="1"/>
            </p:cNvPicPr>
            <p:nvPr/>
          </p:nvPicPr>
          <p:blipFill>
            <a:blip r:embed="rId4"/>
            <a:stretch>
              <a:fillRect/>
            </a:stretch>
          </p:blipFill>
          <p:spPr>
            <a:xfrm>
              <a:off x="5531" y="5486"/>
              <a:ext cx="4147" cy="2718"/>
            </a:xfrm>
            <a:prstGeom prst="rect">
              <a:avLst/>
            </a:prstGeom>
            <a:noFill/>
            <a:ln w="9525">
              <a:noFill/>
            </a:ln>
          </p:spPr>
        </p:pic>
        <p:sp>
          <p:nvSpPr>
            <p:cNvPr id="30726" name="矩形 63497"/>
            <p:cNvSpPr/>
            <p:nvPr/>
          </p:nvSpPr>
          <p:spPr>
            <a:xfrm>
              <a:off x="5531" y="8204"/>
              <a:ext cx="4147" cy="1041"/>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b="1" dirty="0">
                  <a:solidFill>
                    <a:schemeClr val="tx1"/>
                  </a:solidFill>
                  <a:latin typeface="仿宋" panose="02010609060101010101" charset="-122"/>
                  <a:ea typeface="仿宋" panose="02010609060101010101" charset="-122"/>
                  <a:cs typeface="仿宋" panose="02010609060101010101" charset="-122"/>
                  <a:sym typeface="+mn-ea"/>
                </a:rPr>
                <a:t>1939年10月，年轻的毛泽东会见美国记者斯诺</a:t>
              </a:r>
            </a:p>
          </p:txBody>
        </p:sp>
      </p:grpSp>
      <p:grpSp>
        <p:nvGrpSpPr>
          <p:cNvPr id="7" name="组合 6"/>
          <p:cNvGrpSpPr/>
          <p:nvPr/>
        </p:nvGrpSpPr>
        <p:grpSpPr>
          <a:xfrm>
            <a:off x="661670" y="3710305"/>
            <a:ext cx="7703185" cy="1291590"/>
            <a:chOff x="1059" y="5104"/>
            <a:chExt cx="12131" cy="2034"/>
          </a:xfrm>
        </p:grpSpPr>
        <p:sp>
          <p:nvSpPr>
            <p:cNvPr id="30722" name="矩形 63492"/>
            <p:cNvSpPr/>
            <p:nvPr/>
          </p:nvSpPr>
          <p:spPr>
            <a:xfrm>
              <a:off x="1059" y="5104"/>
              <a:ext cx="5380" cy="2034"/>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1939年《中国革命和中国共产党》第一次提出了“新民主主义革命”的科学概念。 </a:t>
              </a:r>
            </a:p>
          </p:txBody>
        </p:sp>
        <p:pic>
          <p:nvPicPr>
            <p:cNvPr id="30724" name="图片 63494" descr="u=1068881321,1441120029&amp;fm=0&amp;gp=30">
              <a:hlinkClick r:id="rId5"/>
            </p:cNvPr>
            <p:cNvPicPr>
              <a:picLocks noChangeAspect="1"/>
            </p:cNvPicPr>
            <p:nvPr/>
          </p:nvPicPr>
          <p:blipFill>
            <a:blip r:embed="rId6">
              <a:clrChange>
                <a:clrFrom>
                  <a:srgbClr val="FCFCFC">
                    <a:alpha val="100000"/>
                  </a:srgbClr>
                </a:clrFrom>
                <a:clrTo>
                  <a:srgbClr val="FCFCFC">
                    <a:alpha val="100000"/>
                    <a:alpha val="0"/>
                  </a:srgbClr>
                </a:clrTo>
              </a:clrChange>
            </a:blip>
            <a:stretch>
              <a:fillRect/>
            </a:stretch>
          </p:blipFill>
          <p:spPr>
            <a:xfrm>
              <a:off x="6577" y="5899"/>
              <a:ext cx="1227" cy="445"/>
            </a:xfrm>
            <a:prstGeom prst="rect">
              <a:avLst/>
            </a:prstGeom>
            <a:noFill/>
            <a:ln w="9525">
              <a:noFill/>
            </a:ln>
          </p:spPr>
        </p:pic>
        <p:sp>
          <p:nvSpPr>
            <p:cNvPr id="30727" name="文本框 63498"/>
            <p:cNvSpPr txBox="1"/>
            <p:nvPr/>
          </p:nvSpPr>
          <p:spPr>
            <a:xfrm>
              <a:off x="7804" y="5104"/>
              <a:ext cx="5387" cy="1961"/>
            </a:xfrm>
            <a:prstGeom prst="rect">
              <a:avLst/>
            </a:prstGeom>
            <a:solidFill>
              <a:schemeClr val="bg1"/>
            </a:solidFill>
            <a:ln w="9525">
              <a:noFill/>
            </a:ln>
            <a:effectLst>
              <a:outerShdw dist="17961" dir="2699999" algn="ctr" rotWithShape="0">
                <a:schemeClr val="bg1"/>
              </a:outerShdw>
            </a:effectLst>
          </p:spPr>
          <p:txBody>
            <a:bodyPr wrap="square" anchor="t">
              <a:spAutoFit/>
            </a:bodyPr>
            <a:lstStyle/>
            <a:p>
              <a:pPr>
                <a:lnSpc>
                  <a:spcPct val="125000"/>
                </a:lnSpc>
                <a:spcBef>
                  <a:spcPct val="50000"/>
                </a:spcBef>
                <a:buClr>
                  <a:schemeClr val="bg1"/>
                </a:buClr>
              </a:pPr>
              <a:r>
                <a:rPr lang="zh-CN" altLang="en-US" sz="2000" b="1" dirty="0">
                  <a:solidFill>
                    <a:srgbClr val="0000FF"/>
                  </a:solidFill>
                  <a:latin typeface="仿宋" panose="02010609060101010101" charset="-122"/>
                  <a:ea typeface="仿宋" panose="02010609060101010101" charset="-122"/>
                </a:rPr>
                <a:t>所谓新民主主义的革命，就是</a:t>
              </a:r>
              <a:r>
                <a:rPr lang="zh-CN" altLang="en-US" sz="2000" b="1" dirty="0">
                  <a:solidFill>
                    <a:srgbClr val="0000FF"/>
                  </a:solidFill>
                  <a:latin typeface="仿宋" panose="02010609060101010101" charset="-122"/>
                  <a:ea typeface="仿宋" panose="02010609060101010101" charset="-122"/>
                  <a:cs typeface="华文新魏" panose="02010800040101010101" pitchFamily="2" charset="-122"/>
                </a:rPr>
                <a:t>在无产阶级领导之下的人民大众的反帝反封建的革命。</a:t>
              </a:r>
            </a:p>
          </p:txBody>
        </p:sp>
      </p:grpSp>
      <p:sp>
        <p:nvSpPr>
          <p:cNvPr id="63501" name="矩形 2051"/>
          <p:cNvSpPr/>
          <p:nvPr/>
        </p:nvSpPr>
        <p:spPr>
          <a:xfrm>
            <a:off x="672465" y="2364740"/>
            <a:ext cx="4552950" cy="570865"/>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（一）新民主主义革命的总路线</a:t>
            </a:r>
          </a:p>
        </p:txBody>
      </p:sp>
      <p:sp>
        <p:nvSpPr>
          <p:cNvPr id="28681" name="矩形 556035"/>
          <p:cNvSpPr/>
          <p:nvPr/>
        </p:nvSpPr>
        <p:spPr>
          <a:xfrm>
            <a:off x="661670" y="1279525"/>
            <a:ext cx="5876925" cy="570865"/>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二、新民主主义革命的总路线和基本纲领</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pic>
        <p:nvPicPr>
          <p:cNvPr id="10" name="图片 9"/>
          <p:cNvPicPr>
            <a:picLocks noChangeAspect="1"/>
          </p:cNvPicPr>
          <p:nvPr/>
        </p:nvPicPr>
        <p:blipFill>
          <a:blip r:embed="rId8"/>
          <a:srcRect l="3511" t="6135" r="6016" b="6135"/>
          <a:stretch>
            <a:fillRect/>
          </a:stretch>
        </p:blipFill>
        <p:spPr>
          <a:xfrm>
            <a:off x="9362440" y="705485"/>
            <a:ext cx="1915795" cy="1368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536055" y="1489075"/>
            <a:ext cx="5055235" cy="3348355"/>
            <a:chOff x="11746" y="2381"/>
            <a:chExt cx="6015" cy="4114"/>
          </a:xfrm>
        </p:grpSpPr>
        <p:pic>
          <p:nvPicPr>
            <p:cNvPr id="3" name="图片 2"/>
            <p:cNvPicPr>
              <a:picLocks noChangeAspect="1"/>
            </p:cNvPicPr>
            <p:nvPr/>
          </p:nvPicPr>
          <p:blipFill>
            <a:blip r:embed="rId4"/>
            <a:stretch>
              <a:fillRect/>
            </a:stretch>
          </p:blipFill>
          <p:spPr>
            <a:xfrm>
              <a:off x="11746" y="2381"/>
              <a:ext cx="2845" cy="4114"/>
            </a:xfrm>
            <a:prstGeom prst="rect">
              <a:avLst/>
            </a:prstGeom>
          </p:spPr>
        </p:pic>
        <p:pic>
          <p:nvPicPr>
            <p:cNvPr id="32773" name="图片 64527" descr="2---6jianghua"/>
            <p:cNvPicPr>
              <a:picLocks noChangeAspect="1"/>
            </p:cNvPicPr>
            <p:nvPr/>
          </p:nvPicPr>
          <p:blipFill>
            <a:blip r:embed="rId5"/>
            <a:srcRect l="36288"/>
            <a:stretch>
              <a:fillRect/>
            </a:stretch>
          </p:blipFill>
          <p:spPr>
            <a:xfrm>
              <a:off x="14761" y="2381"/>
              <a:ext cx="3000" cy="4114"/>
            </a:xfrm>
            <a:prstGeom prst="rect">
              <a:avLst/>
            </a:prstGeom>
            <a:noFill/>
            <a:ln w="9525">
              <a:noFill/>
            </a:ln>
          </p:spPr>
        </p:pic>
      </p:grpSp>
      <p:sp>
        <p:nvSpPr>
          <p:cNvPr id="32769" name="文本占位符 64514"/>
          <p:cNvSpPr>
            <a:spLocks noGrp="1"/>
          </p:cNvSpPr>
          <p:nvPr>
            <p:ph idx="1"/>
          </p:nvPr>
        </p:nvSpPr>
        <p:spPr>
          <a:xfrm>
            <a:off x="511810" y="1260475"/>
            <a:ext cx="5788660" cy="3576955"/>
          </a:xfrm>
          <a:solidFill>
            <a:schemeClr val="bg1"/>
          </a:solidFill>
        </p:spPr>
        <p:txBody>
          <a:bodyPr vert="horz" wrap="square" lIns="91440" tIns="45720" rIns="91440" bIns="45720" numCol="1" spcCol="0" rtlCol="0" fromWordArt="0" anchor="t" anchorCtr="0" compatLnSpc="0">
            <a:spAutoFit/>
          </a:bodyPr>
          <a:lstStyle/>
          <a:p>
            <a:pPr marL="0" lvl="0" algn="l">
              <a:lnSpc>
                <a:spcPct val="130000"/>
              </a:lnSpc>
              <a:buFontTx/>
              <a:buNone/>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1948</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年《在晋绥干部会议上的讲话》</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“无产阶级领导的，人民大众的，反对帝国主义、封建主义和官僚资本主义的革命，这就是中国的新民主主义的革命。”</a:t>
            </a:r>
          </a:p>
          <a:p>
            <a:pPr marL="0" lvl="0" algn="l">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反映了中国革命的基本规律，指明了中国革命的对象、动力、领导力量，是新民主主义革命的指导路线。</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Grp="1" noChangeArrowheads="1"/>
          </p:cNvSpPr>
          <p:nvPr>
            <p:ph type="title"/>
          </p:nvPr>
        </p:nvSpPr>
        <p:spPr>
          <a:xfrm>
            <a:off x="3830320" y="901065"/>
            <a:ext cx="4719955" cy="650875"/>
          </a:xfrm>
          <a:solidFill>
            <a:schemeClr val="bg1"/>
          </a:solidFill>
        </p:spPr>
        <p:txBody>
          <a:bodyPr wrap="square" anchor="t">
            <a:spAutoFit/>
          </a:bodyPr>
          <a:lstStyle/>
          <a:p>
            <a:pPr algn="l" eaLnBrk="1" hangingPunct="1">
              <a:lnSpc>
                <a:spcPct val="130000"/>
              </a:lnSpc>
              <a:spcBef>
                <a:spcPct val="20000"/>
              </a:spcBef>
            </a:pPr>
            <a:r>
              <a:rPr lang="zh-CN" altLang="en-US" sz="28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第二章 新民主主义革命理论</a:t>
            </a:r>
          </a:p>
        </p:txBody>
      </p:sp>
      <p:pic>
        <p:nvPicPr>
          <p:cNvPr id="3" name="图片 2"/>
          <p:cNvPicPr>
            <a:picLocks noChangeAspect="1"/>
          </p:cNvPicPr>
          <p:nvPr/>
        </p:nvPicPr>
        <p:blipFill>
          <a:blip r:embed="rId2">
            <a:extLst>
              <a:ext uri="{BEBA8EAE-BF5A-486C-A8C5-ECC9F3942E4B}">
                <a14:imgProps xmlns:a14="http://schemas.microsoft.com/office/drawing/2010/main">
                  <a14:imgLayer r:embed="rId3"/>
                </a14:imgProps>
              </a:ext>
            </a:extLst>
          </a:blip>
          <a:srcRect l="2519" t="17323" r="3201" b="3886"/>
          <a:stretch>
            <a:fillRect/>
          </a:stretch>
        </p:blipFill>
        <p:spPr>
          <a:xfrm>
            <a:off x="4110990" y="2110740"/>
            <a:ext cx="4157980" cy="2448560"/>
          </a:xfrm>
          <a:prstGeom prst="rect">
            <a:avLst/>
          </a:prstGeom>
        </p:spPr>
      </p:pic>
      <p:grpSp>
        <p:nvGrpSpPr>
          <p:cNvPr id="4" name="组合 3"/>
          <p:cNvGrpSpPr/>
          <p:nvPr/>
        </p:nvGrpSpPr>
        <p:grpSpPr>
          <a:xfrm>
            <a:off x="-10795" y="5133340"/>
            <a:ext cx="12209145" cy="1719580"/>
            <a:chOff x="1780" y="8141"/>
            <a:chExt cx="16340" cy="2708"/>
          </a:xfrm>
        </p:grpSpPr>
        <p:pic>
          <p:nvPicPr>
            <p:cNvPr id="15" name="图片 14" descr="cccfbecd2dd88c38e454ff415dd5d39e.png"/>
            <p:cNvPicPr>
              <a:picLocks noChangeAspect="1"/>
            </p:cNvPicPr>
            <p:nvPr/>
          </p:nvPicPr>
          <p:blipFill>
            <a:blip r:embed="rId4" cstate="print"/>
            <a:srcRect l="73367" t="57502" r="5221"/>
            <a:stretch>
              <a:fillRect/>
            </a:stretch>
          </p:blipFill>
          <p:spPr>
            <a:xfrm>
              <a:off x="3513" y="8392"/>
              <a:ext cx="2461" cy="2457"/>
            </a:xfrm>
            <a:prstGeom prst="rect">
              <a:avLst/>
            </a:prstGeom>
          </p:spPr>
        </p:pic>
        <p:pic>
          <p:nvPicPr>
            <p:cNvPr id="13" name="图片 12" descr="cbfc000a94eaa43f99d1e901b2c473a6.png"/>
            <p:cNvPicPr>
              <a:picLocks noChangeAspect="1"/>
            </p:cNvPicPr>
            <p:nvPr/>
          </p:nvPicPr>
          <p:blipFill>
            <a:blip r:embed="rId5" cstate="print"/>
            <a:srcRect t="12660" r="37672" b="10128"/>
            <a:stretch>
              <a:fillRect/>
            </a:stretch>
          </p:blipFill>
          <p:spPr>
            <a:xfrm>
              <a:off x="13560" y="8393"/>
              <a:ext cx="2078" cy="2287"/>
            </a:xfrm>
            <a:prstGeom prst="rect">
              <a:avLst/>
            </a:prstGeom>
          </p:spPr>
        </p:pic>
        <p:pic>
          <p:nvPicPr>
            <p:cNvPr id="20" name="图片 19" descr="c0fbb6ad72a3a17a25f160c60ebb7d29.png"/>
            <p:cNvPicPr>
              <a:picLocks noChangeAspect="1"/>
            </p:cNvPicPr>
            <p:nvPr/>
          </p:nvPicPr>
          <p:blipFill>
            <a:blip r:embed="rId6" cstate="print"/>
            <a:srcRect b="3455"/>
            <a:stretch>
              <a:fillRect/>
            </a:stretch>
          </p:blipFill>
          <p:spPr>
            <a:xfrm>
              <a:off x="1780" y="9284"/>
              <a:ext cx="8170" cy="1565"/>
            </a:xfrm>
            <a:prstGeom prst="rect">
              <a:avLst/>
            </a:prstGeom>
          </p:spPr>
        </p:pic>
        <p:pic>
          <p:nvPicPr>
            <p:cNvPr id="21" name="图片 20" descr="c0fbb6ad72a3a17a25f160c60ebb7d29.png"/>
            <p:cNvPicPr>
              <a:picLocks noChangeAspect="1"/>
            </p:cNvPicPr>
            <p:nvPr/>
          </p:nvPicPr>
          <p:blipFill>
            <a:blip r:embed="rId6" cstate="print"/>
            <a:srcRect b="3455"/>
            <a:stretch>
              <a:fillRect/>
            </a:stretch>
          </p:blipFill>
          <p:spPr>
            <a:xfrm flipH="1">
              <a:off x="9950" y="9284"/>
              <a:ext cx="8170" cy="1565"/>
            </a:xfrm>
            <a:prstGeom prst="rect">
              <a:avLst/>
            </a:prstGeom>
          </p:spPr>
        </p:pic>
        <p:pic>
          <p:nvPicPr>
            <p:cNvPr id="17" name="图片 16" descr="995939c73c8e6933e9a3da38a65a8d7c.png"/>
            <p:cNvPicPr>
              <a:picLocks noChangeAspect="1"/>
            </p:cNvPicPr>
            <p:nvPr/>
          </p:nvPicPr>
          <p:blipFill>
            <a:blip r:embed="rId7" cstate="print"/>
            <a:srcRect l="-25" t="1639" r="3320" b="9702"/>
            <a:stretch>
              <a:fillRect/>
            </a:stretch>
          </p:blipFill>
          <p:spPr>
            <a:xfrm>
              <a:off x="8011" y="8141"/>
              <a:ext cx="3845" cy="2623"/>
            </a:xfrm>
            <a:prstGeom prst="rect">
              <a:avLst/>
            </a:prstGeom>
          </p:spPr>
        </p:pic>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5780" y="2907030"/>
            <a:ext cx="5686425" cy="2974975"/>
            <a:chOff x="166" y="5588"/>
            <a:chExt cx="8955" cy="4685"/>
          </a:xfrm>
        </p:grpSpPr>
        <p:pic>
          <p:nvPicPr>
            <p:cNvPr id="36868" name="图片 72723" descr="pk00063825"/>
            <p:cNvPicPr>
              <a:picLocks noChangeAspect="1"/>
            </p:cNvPicPr>
            <p:nvPr/>
          </p:nvPicPr>
          <p:blipFill>
            <a:blip r:embed="rId4"/>
            <a:stretch>
              <a:fillRect/>
            </a:stretch>
          </p:blipFill>
          <p:spPr>
            <a:xfrm>
              <a:off x="7045" y="7348"/>
              <a:ext cx="2076" cy="2925"/>
            </a:xfrm>
            <a:prstGeom prst="rect">
              <a:avLst/>
            </a:prstGeom>
            <a:noFill/>
            <a:ln w="9525">
              <a:noFill/>
            </a:ln>
          </p:spPr>
        </p:pic>
        <p:sp>
          <p:nvSpPr>
            <p:cNvPr id="36869" name="圆角矩形标注 5"/>
            <p:cNvSpPr/>
            <p:nvPr/>
          </p:nvSpPr>
          <p:spPr>
            <a:xfrm>
              <a:off x="166" y="5588"/>
              <a:ext cx="6708" cy="3572"/>
            </a:xfrm>
            <a:prstGeom prst="wedgeRoundRectCallout">
              <a:avLst>
                <a:gd name="adj1" fmla="val 73333"/>
                <a:gd name="adj2" fmla="val -2116"/>
                <a:gd name="adj3" fmla="val 16667"/>
              </a:avLst>
            </a:prstGeom>
            <a:solidFill>
              <a:srgbClr val="FFFF00"/>
            </a:solidFill>
            <a:ln w="3175" cap="flat" cmpd="sng">
              <a:solidFill>
                <a:srgbClr val="00B050"/>
              </a:solidFill>
              <a:prstDash val="sysDot"/>
              <a:round/>
              <a:headEnd type="none" w="med" len="med"/>
              <a:tailEnd type="none" w="med" len="med"/>
            </a:ln>
          </p:spPr>
          <p:txBody>
            <a:bodyPr anchor="t"/>
            <a:lstStyle/>
            <a:p>
              <a:pPr>
                <a:lnSpc>
                  <a:spcPts val="3200"/>
                </a:lnSpc>
              </a:pPr>
              <a:r>
                <a:rPr lang="en-US" altLang="zh-CN" sz="2000" b="1" dirty="0">
                  <a:solidFill>
                    <a:schemeClr val="tx1"/>
                  </a:solidFill>
                  <a:latin typeface="仿宋" panose="02010609060101010101" charset="-122"/>
                  <a:ea typeface="仿宋" panose="02010609060101010101" charset="-122"/>
                  <a:cs typeface="仿宋" panose="02010609060101010101" charset="-122"/>
                </a:rPr>
                <a:t>“</a:t>
              </a:r>
              <a:r>
                <a:rPr lang="zh-CN" altLang="en-US" sz="2000" b="1" dirty="0">
                  <a:solidFill>
                    <a:schemeClr val="tx1"/>
                  </a:solidFill>
                  <a:latin typeface="仿宋" panose="02010609060101010101" charset="-122"/>
                  <a:ea typeface="仿宋" panose="02010609060101010101" charset="-122"/>
                  <a:cs typeface="仿宋" panose="02010609060101010101" charset="-122"/>
                </a:rPr>
                <a:t>谁是我们的敌人？谁是我们的朋友？这个问题是革命的首要问题。中国过去一切革命斗争成效甚少，其基本原因就是因为不能团结真正的朋友，以攻击真正的敌人</a:t>
              </a:r>
              <a:r>
                <a:rPr lang="en-US" altLang="zh-CN" sz="2000" b="1" dirty="0">
                  <a:solidFill>
                    <a:schemeClr val="tx1"/>
                  </a:solidFill>
                  <a:latin typeface="仿宋" panose="02010609060101010101" charset="-122"/>
                  <a:ea typeface="仿宋" panose="02010609060101010101" charset="-122"/>
                  <a:cs typeface="仿宋" panose="02010609060101010101" charset="-122"/>
                </a:rPr>
                <a:t>”</a:t>
              </a:r>
              <a:r>
                <a:rPr lang="zh-CN" altLang="en-US" sz="2000" b="1" dirty="0">
                  <a:solidFill>
                    <a:schemeClr val="tx1"/>
                  </a:solidFill>
                  <a:latin typeface="仿宋" panose="02010609060101010101" charset="-122"/>
                  <a:ea typeface="仿宋" panose="02010609060101010101" charset="-122"/>
                  <a:cs typeface="仿宋" panose="02010609060101010101" charset="-122"/>
                </a:rPr>
                <a:t>。</a:t>
              </a:r>
            </a:p>
          </p:txBody>
        </p:sp>
      </p:grpSp>
      <p:grpSp>
        <p:nvGrpSpPr>
          <p:cNvPr id="12" name="组合 11"/>
          <p:cNvGrpSpPr/>
          <p:nvPr/>
        </p:nvGrpSpPr>
        <p:grpSpPr>
          <a:xfrm>
            <a:off x="257175" y="904875"/>
            <a:ext cx="5144770" cy="1862455"/>
            <a:chOff x="405" y="1425"/>
            <a:chExt cx="8102" cy="2933"/>
          </a:xfrm>
        </p:grpSpPr>
        <p:sp>
          <p:nvSpPr>
            <p:cNvPr id="4" name="文本框 2055"/>
            <p:cNvSpPr/>
            <p:nvPr/>
          </p:nvSpPr>
          <p:spPr>
            <a:xfrm>
              <a:off x="405" y="1425"/>
              <a:ext cx="6012" cy="899"/>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1 新民主主义革命的对象</a:t>
              </a:r>
            </a:p>
          </p:txBody>
        </p:sp>
        <p:sp>
          <p:nvSpPr>
            <p:cNvPr id="5" name="文本占位符 64514"/>
            <p:cNvSpPr>
              <a:spLocks noGrp="1"/>
            </p:cNvSpPr>
            <p:nvPr/>
          </p:nvSpPr>
          <p:spPr>
            <a:xfrm>
              <a:off x="405" y="2324"/>
              <a:ext cx="8102" cy="2034"/>
            </a:xfrm>
            <a:prstGeom prst="rect">
              <a:avLst/>
            </a:prstGeom>
            <a:solidFill>
              <a:schemeClr val="bg1"/>
            </a:solidFill>
          </p:spPr>
          <p:txBody>
            <a:bodyPr vert="horz" wrap="square" lIns="91440" tIns="45720" rIns="91440" bIns="45720" numCol="1" spcCol="0" rtlCol="0" fromWordArt="0" anchor="t" anchorCtr="0" compatLnSpc="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altLang="en-US" sz="2000" b="1" dirty="0">
                  <a:solidFill>
                    <a:srgbClr val="0000FF"/>
                  </a:solidFill>
                  <a:latin typeface="仿宋" panose="02010609060101010101" charset="-122"/>
                  <a:ea typeface="仿宋" panose="02010609060101010101" charset="-122"/>
                  <a:cs typeface="华文新魏" panose="02010800040101010101" pitchFamily="2" charset="-122"/>
                  <a:sym typeface="+mn-ea"/>
                </a:rPr>
                <a:t>分清敌友，是革命的首要问题，也是一个在中国近代史上长期没有得到解决的问题，农民阶级、地主阶级、资产阶级都没有解决好。</a:t>
              </a:r>
            </a:p>
          </p:txBody>
        </p:sp>
      </p:grpSp>
      <p:grpSp>
        <p:nvGrpSpPr>
          <p:cNvPr id="9" name="组合 8"/>
          <p:cNvGrpSpPr/>
          <p:nvPr/>
        </p:nvGrpSpPr>
        <p:grpSpPr>
          <a:xfrm>
            <a:off x="6670040" y="1475740"/>
            <a:ext cx="5161915" cy="3176364"/>
            <a:chOff x="10932" y="2631"/>
            <a:chExt cx="8129" cy="4600"/>
          </a:xfrm>
        </p:grpSpPr>
        <p:grpSp>
          <p:nvGrpSpPr>
            <p:cNvPr id="8" name="组合 7"/>
            <p:cNvGrpSpPr/>
            <p:nvPr/>
          </p:nvGrpSpPr>
          <p:grpSpPr>
            <a:xfrm>
              <a:off x="10932" y="4152"/>
              <a:ext cx="8129" cy="3079"/>
              <a:chOff x="10221" y="2375"/>
              <a:chExt cx="8129" cy="2397"/>
            </a:xfrm>
          </p:grpSpPr>
          <p:pic>
            <p:nvPicPr>
              <p:cNvPr id="36865" name="图片 72717" descr="u=2731469360,3363253508&amp;fm=0&amp;gp=40">
                <a:hlinkClick r:id="rId5"/>
              </p:cNvPr>
              <p:cNvPicPr>
                <a:picLocks noChangeAspect="1"/>
              </p:cNvPicPr>
              <p:nvPr/>
            </p:nvPicPr>
            <p:blipFill>
              <a:blip r:embed="rId6">
                <a:clrChange>
                  <a:clrFrom>
                    <a:srgbClr val="FFFFFF"/>
                  </a:clrFrom>
                  <a:clrTo>
                    <a:srgbClr val="FFFFFF">
                      <a:alpha val="0"/>
                    </a:srgbClr>
                  </a:clrTo>
                </a:clrChange>
              </a:blip>
              <a:stretch>
                <a:fillRect/>
              </a:stretch>
            </p:blipFill>
            <p:spPr>
              <a:xfrm>
                <a:off x="11507" y="2375"/>
                <a:ext cx="5330" cy="1877"/>
              </a:xfrm>
              <a:prstGeom prst="rect">
                <a:avLst/>
              </a:prstGeom>
              <a:noFill/>
              <a:ln w="9525">
                <a:noFill/>
              </a:ln>
            </p:spPr>
          </p:pic>
          <p:sp>
            <p:nvSpPr>
              <p:cNvPr id="72713" name="矩形 72712"/>
              <p:cNvSpPr/>
              <p:nvPr/>
            </p:nvSpPr>
            <p:spPr>
              <a:xfrm>
                <a:off x="10221" y="4253"/>
                <a:ext cx="2411" cy="519"/>
              </a:xfrm>
              <a:prstGeom prst="rect">
                <a:avLst/>
              </a:prstGeom>
              <a:solidFill>
                <a:srgbClr val="FFFF99"/>
              </a:solidFill>
              <a:ln w="76200" cap="flat" cmpd="sng">
                <a:solidFill>
                  <a:srgbClr val="C0C0C0"/>
                </a:solidFill>
                <a:prstDash val="solid"/>
                <a:miter/>
                <a:headEnd type="none" w="med" len="med"/>
                <a:tailEnd type="none" w="med" len="med"/>
              </a:ln>
            </p:spPr>
            <p:txBody>
              <a:bodyPr wrap="square" anchor="t">
                <a:spAutoFit/>
              </a:bodyPr>
              <a:lstStyle/>
              <a:p>
                <a:pPr algn="l" fontAlgn="base"/>
                <a:r>
                  <a:rPr lang="zh-CN" altLang="en-US" sz="2400" b="1" strike="noStrike" noProof="1">
                    <a:effectLst>
                      <a:outerShdw blurRad="38100" dist="38100" dir="2700000">
                        <a:srgbClr val="FFFFFF"/>
                      </a:outerShdw>
                    </a:effectLst>
                    <a:latin typeface="仿宋" panose="02010609060101010101" charset="-122"/>
                    <a:ea typeface="仿宋" panose="02010609060101010101" charset="-122"/>
                    <a:cs typeface="+mn-cs"/>
                  </a:rPr>
                  <a:t>帝国主义</a:t>
                </a:r>
              </a:p>
            </p:txBody>
          </p:sp>
          <p:sp>
            <p:nvSpPr>
              <p:cNvPr id="72714" name="矩形 72713"/>
              <p:cNvSpPr/>
              <p:nvPr/>
            </p:nvSpPr>
            <p:spPr>
              <a:xfrm>
                <a:off x="12632" y="4253"/>
                <a:ext cx="2411" cy="519"/>
              </a:xfrm>
              <a:prstGeom prst="rect">
                <a:avLst/>
              </a:prstGeom>
              <a:solidFill>
                <a:srgbClr val="FFFF99"/>
              </a:solidFill>
              <a:ln w="76200" cap="flat" cmpd="sng">
                <a:solidFill>
                  <a:srgbClr val="C0C0C0"/>
                </a:solidFill>
                <a:prstDash val="solid"/>
                <a:miter/>
                <a:headEnd type="none" w="med" len="med"/>
                <a:tailEnd type="none" w="med" len="med"/>
              </a:ln>
            </p:spPr>
            <p:txBody>
              <a:bodyPr wrap="square" anchor="t">
                <a:spAutoFit/>
              </a:bodyPr>
              <a:lstStyle/>
              <a:p>
                <a:pPr fontAlgn="base"/>
                <a:r>
                  <a:rPr lang="zh-CN" altLang="en-US" sz="2400" b="1" strike="noStrike" noProof="1">
                    <a:effectLst>
                      <a:outerShdw blurRad="38100" dist="38100" dir="2700000">
                        <a:srgbClr val="FFFFFF"/>
                      </a:outerShdw>
                    </a:effectLst>
                    <a:latin typeface="仿宋" panose="02010609060101010101" charset="-122"/>
                    <a:ea typeface="仿宋" panose="02010609060101010101" charset="-122"/>
                    <a:cs typeface="+mn-cs"/>
                  </a:rPr>
                  <a:t>封建主义</a:t>
                </a:r>
              </a:p>
            </p:txBody>
          </p:sp>
          <p:sp>
            <p:nvSpPr>
              <p:cNvPr id="72731" name="矩形 72730"/>
              <p:cNvSpPr/>
              <p:nvPr/>
            </p:nvSpPr>
            <p:spPr>
              <a:xfrm>
                <a:off x="15044" y="4253"/>
                <a:ext cx="3306" cy="519"/>
              </a:xfrm>
              <a:prstGeom prst="rect">
                <a:avLst/>
              </a:prstGeom>
              <a:solidFill>
                <a:srgbClr val="FFFF99"/>
              </a:solidFill>
              <a:ln w="76200" cap="flat" cmpd="sng">
                <a:solidFill>
                  <a:srgbClr val="969696"/>
                </a:solidFill>
                <a:prstDash val="solid"/>
                <a:miter/>
                <a:headEnd type="none" w="med" len="med"/>
                <a:tailEnd type="none" w="med" len="med"/>
              </a:ln>
            </p:spPr>
            <p:txBody>
              <a:bodyPr wrap="square" anchor="t">
                <a:spAutoFit/>
              </a:bodyPr>
              <a:lstStyle/>
              <a:p>
                <a:pPr fontAlgn="base"/>
                <a:r>
                  <a:rPr lang="zh-CN" altLang="en-US" sz="2400" b="1" strike="noStrike" noProof="1">
                    <a:effectLst>
                      <a:outerShdw blurRad="38100" dist="38100" dir="2700000">
                        <a:srgbClr val="FFFFFF"/>
                      </a:outerShdw>
                    </a:effectLst>
                    <a:latin typeface="仿宋" panose="02010609060101010101" charset="-122"/>
                    <a:ea typeface="仿宋" panose="02010609060101010101" charset="-122"/>
                    <a:cs typeface="+mn-cs"/>
                  </a:rPr>
                  <a:t>官僚资本主义</a:t>
                </a:r>
              </a:p>
            </p:txBody>
          </p:sp>
        </p:grpSp>
        <p:sp>
          <p:nvSpPr>
            <p:cNvPr id="7" name="文本占位符 64514"/>
            <p:cNvSpPr>
              <a:spLocks noGrp="1"/>
            </p:cNvSpPr>
            <p:nvPr/>
          </p:nvSpPr>
          <p:spPr>
            <a:xfrm>
              <a:off x="12218" y="2631"/>
              <a:ext cx="5250" cy="1521"/>
            </a:xfrm>
            <a:prstGeom prst="rect">
              <a:avLst/>
            </a:prstGeom>
            <a:solidFill>
              <a:schemeClr val="bg1"/>
            </a:solidFill>
          </p:spPr>
          <p:txBody>
            <a:bodyPr vert="horz" wrap="square" lIns="91440" tIns="45720" rIns="91440" bIns="45720" numCol="1" spcCol="0" rtlCol="0" fromWordArt="0" anchor="t" anchorCtr="0" compatLnSpc="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altLang="en-US" sz="2400" b="1" dirty="0">
                  <a:solidFill>
                    <a:srgbClr val="0000FF"/>
                  </a:solidFill>
                  <a:latin typeface="仿宋" panose="02010609060101010101" charset="-122"/>
                  <a:ea typeface="仿宋" panose="02010609060101010101" charset="-122"/>
                  <a:cs typeface="华文新魏" panose="02010800040101010101" pitchFamily="2" charset="-122"/>
                  <a:sym typeface="+mn-ea"/>
                </a:rPr>
                <a:t>近代中国社会的性质和主要矛盾决定革命对象</a:t>
              </a:r>
            </a:p>
          </p:txBody>
        </p:sp>
      </p:gr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文本占位符 64514"/>
          <p:cNvSpPr>
            <a:spLocks noGrp="1"/>
          </p:cNvSpPr>
          <p:nvPr/>
        </p:nvSpPr>
        <p:spPr>
          <a:xfrm>
            <a:off x="2294255" y="4650105"/>
            <a:ext cx="7276465" cy="595630"/>
          </a:xfrm>
          <a:prstGeom prst="rect">
            <a:avLst/>
          </a:prstGeom>
          <a:solidFill>
            <a:schemeClr val="accent6">
              <a:lumMod val="20000"/>
              <a:lumOff val="80000"/>
            </a:schemeClr>
          </a:solidFill>
          <a:ln w="9525">
            <a:noFill/>
          </a:ln>
        </p:spPr>
        <p:txBody>
          <a:bodyPr anchor="t"/>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lnSpc>
                <a:spcPct val="125000"/>
              </a:lnSpc>
              <a:buNone/>
            </a:pPr>
            <a:r>
              <a:rPr lang="en-US" altLang="zh-CN" sz="2000" b="1" dirty="0">
                <a:solidFill>
                  <a:srgbClr val="0000FF"/>
                </a:solidFill>
                <a:latin typeface="仿宋" panose="02010609060101010101" charset="-122"/>
                <a:ea typeface="仿宋" panose="02010609060101010101" charset="-122"/>
                <a:cs typeface="仿宋" panose="02010609060101010101" charset="-122"/>
              </a:rPr>
              <a:t> </a:t>
            </a:r>
            <a:r>
              <a:rPr lang="zh-CN" altLang="en-US" sz="2400" b="1" dirty="0">
                <a:solidFill>
                  <a:srgbClr val="FF0000"/>
                </a:solidFill>
                <a:latin typeface="仿宋" panose="02010609060101010101" charset="-122"/>
                <a:ea typeface="仿宋" panose="02010609060101010101" charset="-122"/>
                <a:cs typeface="仿宋" panose="02010609060101010101" charset="-122"/>
              </a:rPr>
              <a:t>推翻帝国主义的压迫是中国走向独立和富强的前提</a:t>
            </a:r>
          </a:p>
        </p:txBody>
      </p:sp>
      <p:sp>
        <p:nvSpPr>
          <p:cNvPr id="4" name="圆角矩形 3"/>
          <p:cNvSpPr/>
          <p:nvPr/>
        </p:nvSpPr>
        <p:spPr>
          <a:xfrm>
            <a:off x="1268095" y="1381760"/>
            <a:ext cx="5539105" cy="2910666"/>
          </a:xfrm>
          <a:prstGeom prst="roundRect">
            <a:avLst>
              <a:gd name="adj" fmla="val 16667"/>
            </a:avLst>
          </a:prstGeom>
          <a:solidFill>
            <a:schemeClr val="bg1"/>
          </a:solidFill>
          <a:ln>
            <a:solidFill>
              <a:schemeClr val="accent6">
                <a:lumMod val="40000"/>
                <a:lumOff val="60000"/>
              </a:schemeClr>
            </a:solidFill>
          </a:ln>
        </p:spPr>
        <p:txBody>
          <a:bodyPr vert="horz" wrap="square" lIns="91440" tIns="45720" rIns="91440" bIns="45720" numCol="1" spcCol="0" rtlCol="0" fromWordArt="0" anchor="t" anchorCtr="0" compatLnSpc="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宋体" panose="02010600030101010101" pitchFamily="2" charset="-122"/>
              </a:rPr>
              <a:t> </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 </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◆帝国主义是中国革命的首要对象</a:t>
            </a:r>
          </a:p>
          <a:p>
            <a:pPr marL="0" lvl="0" algn="l">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近代中国所遭受的最大的压迫是来自帝国主义的民族压迫。帝国主义是中国社会进步的发展最大障碍，是近代中国贫困落后和一切灾祸的总根源。   </a:t>
            </a:r>
          </a:p>
        </p:txBody>
      </p:sp>
      <p:pic>
        <p:nvPicPr>
          <p:cNvPr id="3" name="图片 2"/>
          <p:cNvPicPr>
            <a:picLocks noChangeAspect="1"/>
          </p:cNvPicPr>
          <p:nvPr/>
        </p:nvPicPr>
        <p:blipFill>
          <a:blip r:embed="rId4"/>
          <a:stretch>
            <a:fillRect/>
          </a:stretch>
        </p:blipFill>
        <p:spPr>
          <a:xfrm>
            <a:off x="7994650" y="1381760"/>
            <a:ext cx="2465070" cy="2911475"/>
          </a:xfrm>
          <a:prstGeom prst="rect">
            <a:avLst/>
          </a:prstGeom>
        </p:spPr>
      </p:pic>
      <p:sp>
        <p:nvSpPr>
          <p:cNvPr id="10"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文本框 2081"/>
          <p:cNvSpPr txBox="1"/>
          <p:nvPr/>
        </p:nvSpPr>
        <p:spPr>
          <a:xfrm>
            <a:off x="557530" y="1289050"/>
            <a:ext cx="6409055" cy="3322955"/>
          </a:xfrm>
          <a:prstGeom prst="rect">
            <a:avLst/>
          </a:prstGeom>
          <a:solidFill>
            <a:schemeClr val="bg1"/>
          </a:solidFill>
          <a:ln w="9525">
            <a:noFill/>
          </a:ln>
        </p:spPr>
        <p:txBody>
          <a:bodyPr wrap="square" anchor="t">
            <a:spAutoFit/>
          </a:bodyPr>
          <a:lstStyle/>
          <a:p>
            <a:pPr>
              <a:lnSpc>
                <a:spcPct val="125000"/>
              </a:lnSpc>
              <a:buFont typeface="Arial" panose="020B0604020202020204" pitchFamily="34" charset="0"/>
              <a:buNone/>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sym typeface="+mn-ea"/>
              </a:rPr>
              <a:t>封建地主阶级是帝国主义统治中国和封建军阀实行专制统治的社会基础。</a:t>
            </a:r>
            <a:r>
              <a:rPr lang="zh-CN" altLang="en-US" sz="2400" b="1" dirty="0">
                <a:solidFill>
                  <a:srgbClr val="0000FF"/>
                </a:solidFill>
                <a:latin typeface="仿宋" panose="02010609060101010101" charset="-122"/>
                <a:ea typeface="仿宋" panose="02010609060101010101" charset="-122"/>
              </a:rPr>
              <a:t>是中国经济现代化和政治民主化的主要障碍。</a:t>
            </a:r>
          </a:p>
          <a:p>
            <a:pPr>
              <a:lnSpc>
                <a:spcPct val="125000"/>
              </a:lnSpc>
              <a:buFont typeface="Arial" panose="020B0604020202020204" pitchFamily="34" charset="0"/>
              <a:buNone/>
            </a:pPr>
            <a:r>
              <a:rPr lang="zh-CN" altLang="en-US" sz="2400" b="1" dirty="0">
                <a:solidFill>
                  <a:srgbClr val="0000FF"/>
                </a:solidFill>
                <a:latin typeface="仿宋" panose="02010609060101010101" charset="-122"/>
                <a:ea typeface="仿宋" panose="02010609060101010101" charset="-122"/>
              </a:rPr>
              <a:t>反对封建主义，从根本上说，就是要在经济上消灭封建制度，在政治上消灭军阀的专制统治，消灭地主阶级，解放生产力，为中国的经济现代化和政治民主化创造条件。</a:t>
            </a:r>
          </a:p>
        </p:txBody>
      </p:sp>
      <p:grpSp>
        <p:nvGrpSpPr>
          <p:cNvPr id="7" name="组合 6"/>
          <p:cNvGrpSpPr/>
          <p:nvPr/>
        </p:nvGrpSpPr>
        <p:grpSpPr>
          <a:xfrm>
            <a:off x="7275830" y="1289050"/>
            <a:ext cx="4464050" cy="3323590"/>
            <a:chOff x="11651" y="2840"/>
            <a:chExt cx="6837" cy="4837"/>
          </a:xfrm>
        </p:grpSpPr>
        <p:grpSp>
          <p:nvGrpSpPr>
            <p:cNvPr id="13" name="组合 12"/>
            <p:cNvGrpSpPr/>
            <p:nvPr/>
          </p:nvGrpSpPr>
          <p:grpSpPr>
            <a:xfrm>
              <a:off x="11651" y="5269"/>
              <a:ext cx="3211" cy="2407"/>
              <a:chOff x="7300" y="6621"/>
              <a:chExt cx="4131" cy="3053"/>
            </a:xfrm>
          </p:grpSpPr>
          <p:pic>
            <p:nvPicPr>
              <p:cNvPr id="3" name="图片 2"/>
              <p:cNvPicPr>
                <a:picLocks noChangeAspect="1"/>
              </p:cNvPicPr>
              <p:nvPr/>
            </p:nvPicPr>
            <p:blipFill>
              <a:blip r:embed="rId4"/>
              <a:stretch>
                <a:fillRect/>
              </a:stretch>
            </p:blipFill>
            <p:spPr>
              <a:xfrm>
                <a:off x="7300" y="6621"/>
                <a:ext cx="4131" cy="3053"/>
              </a:xfrm>
              <a:prstGeom prst="rect">
                <a:avLst/>
              </a:prstGeom>
            </p:spPr>
          </p:pic>
          <p:sp>
            <p:nvSpPr>
              <p:cNvPr id="4" name="文本框 3"/>
              <p:cNvSpPr txBox="1"/>
              <p:nvPr/>
            </p:nvSpPr>
            <p:spPr>
              <a:xfrm>
                <a:off x="9353" y="8725"/>
                <a:ext cx="2038" cy="680"/>
              </a:xfrm>
              <a:prstGeom prst="rect">
                <a:avLst/>
              </a:prstGeom>
              <a:noFill/>
            </p:spPr>
            <p:txBody>
              <a:bodyPr wrap="square" rtlCol="0" anchor="t">
                <a:spAutoFit/>
              </a:bodyPr>
              <a:lstStyle/>
              <a:p>
                <a:r>
                  <a:rPr lang="zh-CN" altLang="en-US" b="1">
                    <a:solidFill>
                      <a:schemeClr val="bg1"/>
                    </a:solidFill>
                    <a:latin typeface="楷体" panose="02010609060101010101" charset="-122"/>
                    <a:ea typeface="楷体" panose="02010609060101010101" charset="-122"/>
                  </a:rPr>
                  <a:t>南霸天</a:t>
                </a:r>
              </a:p>
            </p:txBody>
          </p:sp>
        </p:grpSp>
        <p:grpSp>
          <p:nvGrpSpPr>
            <p:cNvPr id="15" name="组合 14"/>
            <p:cNvGrpSpPr/>
            <p:nvPr/>
          </p:nvGrpSpPr>
          <p:grpSpPr>
            <a:xfrm>
              <a:off x="14922" y="2840"/>
              <a:ext cx="3567" cy="2429"/>
              <a:chOff x="12771" y="2944"/>
              <a:chExt cx="3567" cy="2378"/>
            </a:xfrm>
          </p:grpSpPr>
          <p:pic>
            <p:nvPicPr>
              <p:cNvPr id="5" name="图片 4"/>
              <p:cNvPicPr>
                <a:picLocks noChangeAspect="1"/>
              </p:cNvPicPr>
              <p:nvPr/>
            </p:nvPicPr>
            <p:blipFill>
              <a:blip r:embed="rId5"/>
              <a:stretch>
                <a:fillRect/>
              </a:stretch>
            </p:blipFill>
            <p:spPr>
              <a:xfrm>
                <a:off x="12771" y="2944"/>
                <a:ext cx="3567" cy="2378"/>
              </a:xfrm>
              <a:prstGeom prst="rect">
                <a:avLst/>
              </a:prstGeom>
            </p:spPr>
          </p:pic>
          <p:sp>
            <p:nvSpPr>
              <p:cNvPr id="6" name="文本框 5"/>
              <p:cNvSpPr txBox="1"/>
              <p:nvPr/>
            </p:nvSpPr>
            <p:spPr>
              <a:xfrm>
                <a:off x="14591" y="4612"/>
                <a:ext cx="1374" cy="525"/>
              </a:xfrm>
              <a:prstGeom prst="rect">
                <a:avLst/>
              </a:prstGeom>
              <a:noFill/>
            </p:spPr>
            <p:txBody>
              <a:bodyPr wrap="square" rtlCol="0" anchor="t">
                <a:spAutoFit/>
              </a:bodyPr>
              <a:lstStyle/>
              <a:p>
                <a:r>
                  <a:rPr lang="zh-CN" altLang="en-US" b="1">
                    <a:solidFill>
                      <a:schemeClr val="bg1"/>
                    </a:solidFill>
                    <a:latin typeface="楷体" panose="02010609060101010101" charset="-122"/>
                    <a:ea typeface="楷体" panose="02010609060101010101" charset="-122"/>
                  </a:rPr>
                  <a:t>黄世仁</a:t>
                </a:r>
              </a:p>
            </p:txBody>
          </p:sp>
        </p:grpSp>
        <p:grpSp>
          <p:nvGrpSpPr>
            <p:cNvPr id="14" name="组合 13"/>
            <p:cNvGrpSpPr/>
            <p:nvPr/>
          </p:nvGrpSpPr>
          <p:grpSpPr>
            <a:xfrm>
              <a:off x="14922" y="5269"/>
              <a:ext cx="3567" cy="2408"/>
              <a:chOff x="11601" y="5584"/>
              <a:chExt cx="3995" cy="3276"/>
            </a:xfrm>
          </p:grpSpPr>
          <p:pic>
            <p:nvPicPr>
              <p:cNvPr id="9" name="图片 8"/>
              <p:cNvPicPr>
                <a:picLocks noChangeAspect="1"/>
              </p:cNvPicPr>
              <p:nvPr/>
            </p:nvPicPr>
            <p:blipFill>
              <a:blip r:embed="rId6"/>
              <a:stretch>
                <a:fillRect/>
              </a:stretch>
            </p:blipFill>
            <p:spPr>
              <a:xfrm>
                <a:off x="11601" y="5584"/>
                <a:ext cx="3995" cy="3276"/>
              </a:xfrm>
              <a:prstGeom prst="rect">
                <a:avLst/>
              </a:prstGeom>
            </p:spPr>
          </p:pic>
          <p:sp>
            <p:nvSpPr>
              <p:cNvPr id="10" name="文本框 9"/>
              <p:cNvSpPr txBox="1"/>
              <p:nvPr/>
            </p:nvSpPr>
            <p:spPr>
              <a:xfrm>
                <a:off x="13798" y="6102"/>
                <a:ext cx="1734" cy="729"/>
              </a:xfrm>
              <a:prstGeom prst="rect">
                <a:avLst/>
              </a:prstGeom>
              <a:noFill/>
            </p:spPr>
            <p:txBody>
              <a:bodyPr wrap="square" rtlCol="0" anchor="t">
                <a:spAutoFit/>
              </a:bodyPr>
              <a:lstStyle/>
              <a:p>
                <a:r>
                  <a:rPr lang="zh-CN" altLang="en-US" b="1">
                    <a:solidFill>
                      <a:schemeClr val="bg1"/>
                    </a:solidFill>
                    <a:latin typeface="楷体" panose="02010609060101010101" charset="-122"/>
                    <a:ea typeface="楷体" panose="02010609060101010101" charset="-122"/>
                  </a:rPr>
                  <a:t>周扒皮</a:t>
                </a:r>
              </a:p>
            </p:txBody>
          </p:sp>
        </p:grpSp>
        <p:grpSp>
          <p:nvGrpSpPr>
            <p:cNvPr id="12" name="组合 11"/>
            <p:cNvGrpSpPr/>
            <p:nvPr/>
          </p:nvGrpSpPr>
          <p:grpSpPr>
            <a:xfrm>
              <a:off x="11651" y="2840"/>
              <a:ext cx="3211" cy="2428"/>
              <a:chOff x="3020" y="6683"/>
              <a:chExt cx="4083" cy="2754"/>
            </a:xfrm>
          </p:grpSpPr>
          <p:pic>
            <p:nvPicPr>
              <p:cNvPr id="44038" name="图片 81939" descr="20101018_f376b434f02835521c9be8YcsSAT42Ll"/>
              <p:cNvPicPr>
                <a:picLocks noChangeAspect="1"/>
              </p:cNvPicPr>
              <p:nvPr/>
            </p:nvPicPr>
            <p:blipFill>
              <a:blip r:embed="rId7"/>
              <a:stretch>
                <a:fillRect/>
              </a:stretch>
            </p:blipFill>
            <p:spPr>
              <a:xfrm>
                <a:off x="3020" y="6683"/>
                <a:ext cx="4082" cy="2754"/>
              </a:xfrm>
              <a:prstGeom prst="rect">
                <a:avLst/>
              </a:prstGeom>
              <a:noFill/>
              <a:ln w="9525">
                <a:noFill/>
              </a:ln>
            </p:spPr>
          </p:pic>
          <p:sp>
            <p:nvSpPr>
              <p:cNvPr id="11" name="文本框 10"/>
              <p:cNvSpPr txBox="1"/>
              <p:nvPr/>
            </p:nvSpPr>
            <p:spPr>
              <a:xfrm>
                <a:off x="5049" y="8779"/>
                <a:ext cx="2054" cy="608"/>
              </a:xfrm>
              <a:prstGeom prst="rect">
                <a:avLst/>
              </a:prstGeom>
              <a:noFill/>
            </p:spPr>
            <p:txBody>
              <a:bodyPr wrap="square" rtlCol="0" anchor="t">
                <a:spAutoFit/>
              </a:bodyPr>
              <a:lstStyle/>
              <a:p>
                <a:r>
                  <a:rPr lang="zh-CN" altLang="en-US" b="1">
                    <a:solidFill>
                      <a:schemeClr val="bg1"/>
                    </a:solidFill>
                    <a:latin typeface="楷体" panose="02010609060101010101" charset="-122"/>
                    <a:ea typeface="楷体" panose="02010609060101010101" charset="-122"/>
                  </a:rPr>
                  <a:t>刘文彩</a:t>
                </a:r>
              </a:p>
            </p:txBody>
          </p:sp>
        </p:grpSp>
      </p:gr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8" name="PA-图片 1"/>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1" name="文本框 2081"/>
          <p:cNvSpPr txBox="1"/>
          <p:nvPr/>
        </p:nvSpPr>
        <p:spPr>
          <a:xfrm>
            <a:off x="1346835" y="826770"/>
            <a:ext cx="5033645" cy="1476375"/>
          </a:xfrm>
          <a:prstGeom prst="rect">
            <a:avLst/>
          </a:prstGeom>
          <a:solidFill>
            <a:schemeClr val="bg1"/>
          </a:solidFill>
          <a:ln w="9525">
            <a:noFill/>
          </a:ln>
        </p:spPr>
        <p:txBody>
          <a:bodyPr wrap="square" anchor="t">
            <a:spAutoFit/>
          </a:bodyPr>
          <a:lstStyle/>
          <a:p>
            <a:pPr>
              <a:lnSpc>
                <a:spcPct val="125000"/>
              </a:lnSpc>
              <a:buFont typeface="Arial" panose="020B0604020202020204" pitchFamily="34" charset="0"/>
              <a:buNone/>
            </a:pPr>
            <a:r>
              <a:rPr lang="zh-CN" altLang="en-US" sz="2400" b="1" dirty="0">
                <a:solidFill>
                  <a:srgbClr val="0000FF"/>
                </a:solidFill>
                <a:latin typeface="仿宋" panose="02010609060101010101" charset="-122"/>
                <a:ea typeface="仿宋" panose="02010609060101010101" charset="-122"/>
                <a:sym typeface="+mn-ea"/>
              </a:rPr>
              <a:t>帝国主义和封建主义相互勾结，残酷地压迫和掠夺中国人民，严重地阻碍着中国社会的发展。</a:t>
            </a:r>
          </a:p>
        </p:txBody>
      </p:sp>
      <p:pic>
        <p:nvPicPr>
          <p:cNvPr id="7" name="图片 6"/>
          <p:cNvPicPr>
            <a:picLocks noChangeAspect="1"/>
          </p:cNvPicPr>
          <p:nvPr/>
        </p:nvPicPr>
        <p:blipFill>
          <a:blip r:embed="rId4"/>
          <a:stretch>
            <a:fillRect/>
          </a:stretch>
        </p:blipFill>
        <p:spPr>
          <a:xfrm>
            <a:off x="7431405" y="1001395"/>
            <a:ext cx="3030855" cy="3020060"/>
          </a:xfrm>
          <a:prstGeom prst="rect">
            <a:avLst/>
          </a:prstGeom>
        </p:spPr>
      </p:pic>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sp>
        <p:nvSpPr>
          <p:cNvPr id="4" name="圆角矩形标注 5"/>
          <p:cNvSpPr/>
          <p:nvPr/>
        </p:nvSpPr>
        <p:spPr>
          <a:xfrm>
            <a:off x="1561465" y="2620645"/>
            <a:ext cx="4604385" cy="2236939"/>
          </a:xfrm>
          <a:prstGeom prst="wedgeRoundRectCallout">
            <a:avLst>
              <a:gd name="adj1" fmla="val 74697"/>
              <a:gd name="adj2" fmla="val -42223"/>
              <a:gd name="adj3" fmla="val 16667"/>
            </a:avLst>
          </a:prstGeom>
          <a:solidFill>
            <a:srgbClr val="FFFF00"/>
          </a:solidFill>
          <a:ln>
            <a:solidFill>
              <a:schemeClr val="accent6">
                <a:lumMod val="60000"/>
                <a:lumOff val="40000"/>
              </a:schemeClr>
            </a:solidFill>
          </a:ln>
        </p:spPr>
        <p:txBody>
          <a:bodyPr vert="horz" wrap="square" lIns="91440" tIns="45720" rIns="91440" bIns="45720" numCol="1" spcCol="0" rtlCol="0" fromWordArt="0" anchor="t" anchorCtr="0" compatLnSpc="0">
            <a:spAutoFit/>
          </a:bodyPr>
          <a:lstStyle/>
          <a:p>
            <a:pPr lvl="0" algn="l">
              <a:lnSpc>
                <a:spcPct val="125000"/>
              </a:lnSpc>
              <a:buFont typeface="Arial" panose="020B0604020202020204" pitchFamily="34" charset="0"/>
            </a:pPr>
            <a:r>
              <a:rPr lang="zh-CN" altLang="en-US" sz="2000" b="1" dirty="0">
                <a:solidFill>
                  <a:srgbClr val="0000FF"/>
                </a:solidFill>
                <a:latin typeface="仿宋" panose="02010609060101010101" charset="-122"/>
                <a:ea typeface="仿宋" panose="02010609060101010101" charset="-122"/>
                <a:sym typeface="+mn-ea"/>
              </a:rPr>
              <a:t>毛泽东指出中国革命“主要地就是打击这两个敌人，就是对外推翻帝国主义压迫的民族革命和对内推翻封建地主压迫的民主革命，而最主要的任务是推翻帝国主义的民族革命”。</a:t>
            </a:r>
            <a:endParaRPr lang="zh-CN" altLang="en-US" sz="2000" b="1" dirty="0">
              <a:solidFill>
                <a:srgbClr val="0000FF"/>
              </a:solidFill>
              <a:latin typeface="仿宋" panose="02010609060101010101" charset="-122"/>
              <a:ea typeface="仿宋" panose="02010609060101010101" charset="-122"/>
              <a:cs typeface="仿宋" panose="02010609060101010101" charset="-122"/>
              <a:sym typeface="+mn-ea"/>
            </a:endParaRPr>
          </a:p>
        </p:txBody>
      </p:sp>
      <p:pic>
        <p:nvPicPr>
          <p:cNvPr id="2"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340350"/>
            <a:ext cx="12192000" cy="1514475"/>
          </a:xfrm>
          <a:prstGeom prst="rect">
            <a:avLst/>
          </a:prstGeom>
        </p:spPr>
      </p:pic>
      <p:sp>
        <p:nvSpPr>
          <p:cNvPr id="3" name="文本框 2"/>
          <p:cNvSpPr txBox="1"/>
          <p:nvPr/>
        </p:nvSpPr>
        <p:spPr>
          <a:xfrm>
            <a:off x="6694805" y="4187190"/>
            <a:ext cx="4504055" cy="1014730"/>
          </a:xfrm>
          <a:prstGeom prst="rect">
            <a:avLst/>
          </a:prstGeom>
          <a:solidFill>
            <a:schemeClr val="bg1"/>
          </a:solidFill>
          <a:ln w="9525">
            <a:noFill/>
          </a:ln>
        </p:spPr>
        <p:txBody>
          <a:bodyPr wrap="square" anchor="t">
            <a:spAutoFit/>
          </a:bodyPr>
          <a:lstStyle/>
          <a:p>
            <a:pPr lvl="0" algn="l">
              <a:lnSpc>
                <a:spcPct val="125000"/>
              </a:lnSpc>
              <a:buFont typeface="Arial" panose="020B0604020202020204" pitchFamily="34" charset="0"/>
            </a:pPr>
            <a:r>
              <a:rPr lang="zh-CN" altLang="en-US" sz="2400" b="1" dirty="0">
                <a:solidFill>
                  <a:srgbClr val="0000FF"/>
                </a:solidFill>
                <a:latin typeface="仿宋" panose="02010609060101010101" charset="-122"/>
                <a:ea typeface="仿宋" panose="02010609060101010101" charset="-122"/>
                <a:sym typeface="+mn-ea"/>
              </a:rPr>
              <a:t>民族革命和民主革命两个基本任务，既相互区别，又相互统一。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矩形 563203"/>
          <p:cNvSpPr/>
          <p:nvPr/>
        </p:nvSpPr>
        <p:spPr>
          <a:xfrm>
            <a:off x="5941060" y="3048000"/>
            <a:ext cx="309880" cy="768350"/>
          </a:xfrm>
          <a:prstGeom prst="rect">
            <a:avLst/>
          </a:prstGeom>
          <a:noFill/>
          <a:ln w="9525">
            <a:noFill/>
          </a:ln>
        </p:spPr>
        <p:txBody>
          <a:bodyPr wrap="none" anchor="t">
            <a:spAutoFit/>
          </a:bodyPr>
          <a:lstStyle/>
          <a:p>
            <a:pPr algn="ctr">
              <a:buClr>
                <a:schemeClr val="bg1"/>
              </a:buClr>
            </a:pPr>
            <a:endParaRPr lang="zh-CN" altLang="zh-CN" sz="4400" dirty="0">
              <a:solidFill>
                <a:schemeClr val="tx2"/>
              </a:solidFill>
              <a:latin typeface="Times New Roman" panose="02020603050405020304" pitchFamily="18" charset="0"/>
              <a:ea typeface="宋体" panose="02010600030101010101" pitchFamily="2" charset="-122"/>
            </a:endParaRPr>
          </a:p>
        </p:txBody>
      </p:sp>
      <p:grpSp>
        <p:nvGrpSpPr>
          <p:cNvPr id="3" name="组合 2"/>
          <p:cNvGrpSpPr/>
          <p:nvPr/>
        </p:nvGrpSpPr>
        <p:grpSpPr>
          <a:xfrm>
            <a:off x="7196455" y="979170"/>
            <a:ext cx="4098290" cy="4314190"/>
            <a:chOff x="11011" y="2011"/>
            <a:chExt cx="6454" cy="6794"/>
          </a:xfrm>
        </p:grpSpPr>
        <p:pic>
          <p:nvPicPr>
            <p:cNvPr id="46083" name="图片 563204" descr="图片1"/>
            <p:cNvPicPr>
              <a:picLocks noChangeAspect="1"/>
            </p:cNvPicPr>
            <p:nvPr/>
          </p:nvPicPr>
          <p:blipFill>
            <a:blip r:embed="rId3"/>
            <a:srcRect l="4973" t="21114" r="4648" b="6332"/>
            <a:stretch>
              <a:fillRect/>
            </a:stretch>
          </p:blipFill>
          <p:spPr>
            <a:xfrm>
              <a:off x="11011" y="2011"/>
              <a:ext cx="6454" cy="3258"/>
            </a:xfrm>
            <a:prstGeom prst="rect">
              <a:avLst/>
            </a:prstGeom>
            <a:noFill/>
            <a:ln w="9525">
              <a:noFill/>
            </a:ln>
          </p:spPr>
        </p:pic>
        <p:sp>
          <p:nvSpPr>
            <p:cNvPr id="46090" name="矩形 563215"/>
            <p:cNvSpPr/>
            <p:nvPr/>
          </p:nvSpPr>
          <p:spPr>
            <a:xfrm>
              <a:off x="11011" y="5269"/>
              <a:ext cx="6454" cy="3536"/>
            </a:xfrm>
            <a:prstGeom prst="rect">
              <a:avLst/>
            </a:prstGeom>
            <a:solidFill>
              <a:schemeClr val="accent4">
                <a:lumMod val="20000"/>
                <a:lumOff val="80000"/>
              </a:schemeClr>
            </a:solidFill>
            <a:ln w="9525">
              <a:noFill/>
            </a:ln>
          </p:spPr>
          <p:txBody>
            <a:bodyPr wrap="square" anchor="ctr">
              <a:spAutoFit/>
            </a:bodyPr>
            <a:lstStyle/>
            <a:p>
              <a:pPr>
                <a:lnSpc>
                  <a:spcPct val="125000"/>
                </a:lnSpc>
              </a:pPr>
              <a:r>
                <a:rPr lang="zh-CN" altLang="en-US" sz="1600" b="1" dirty="0">
                  <a:solidFill>
                    <a:srgbClr val="0000FF"/>
                  </a:solidFill>
                  <a:latin typeface="仿宋" panose="02010609060101010101" charset="-122"/>
                  <a:ea typeface="仿宋" panose="02010609060101010101" charset="-122"/>
                  <a:cs typeface="仿宋" panose="02010609060101010101" charset="-122"/>
                </a:rPr>
                <a:t>至</a:t>
              </a:r>
              <a:r>
                <a:rPr lang="en-US" altLang="zh-CN" sz="1600" b="1" dirty="0">
                  <a:solidFill>
                    <a:srgbClr val="0000FF"/>
                  </a:solidFill>
                  <a:latin typeface="仿宋" panose="02010609060101010101" charset="-122"/>
                  <a:ea typeface="仿宋" panose="02010609060101010101" charset="-122"/>
                  <a:cs typeface="仿宋" panose="02010609060101010101" charset="-122"/>
                </a:rPr>
                <a:t>1946</a:t>
              </a:r>
              <a:r>
                <a:rPr lang="zh-CN" altLang="en-US" sz="1600" b="1" dirty="0">
                  <a:solidFill>
                    <a:srgbClr val="0000FF"/>
                  </a:solidFill>
                  <a:latin typeface="仿宋" panose="02010609060101010101" charset="-122"/>
                  <a:ea typeface="仿宋" panose="02010609060101010101" charset="-122"/>
                  <a:cs typeface="仿宋" panose="02010609060101010101" charset="-122"/>
                </a:rPr>
                <a:t>年</a:t>
              </a:r>
              <a:r>
                <a:rPr lang="en-US" altLang="zh-CN" sz="1600" b="1" dirty="0">
                  <a:solidFill>
                    <a:srgbClr val="0000FF"/>
                  </a:solidFill>
                  <a:latin typeface="仿宋" panose="02010609060101010101" charset="-122"/>
                  <a:ea typeface="仿宋" panose="02010609060101010101" charset="-122"/>
                  <a:cs typeface="仿宋" panose="02010609060101010101" charset="-122"/>
                </a:rPr>
                <a:t>6</a:t>
              </a:r>
              <a:r>
                <a:rPr lang="zh-CN" altLang="en-US" sz="1600" b="1" dirty="0">
                  <a:solidFill>
                    <a:srgbClr val="0000FF"/>
                  </a:solidFill>
                  <a:latin typeface="仿宋" panose="02010609060101010101" charset="-122"/>
                  <a:ea typeface="仿宋" panose="02010609060101010101" charset="-122"/>
                  <a:cs typeface="仿宋" panose="02010609060101010101" charset="-122"/>
                </a:rPr>
                <a:t>月，四大家族控制的官营银行数占国民党统治区银行总数</a:t>
              </a:r>
              <a:r>
                <a:rPr lang="en-US" altLang="zh-CN" sz="1600" b="1" dirty="0">
                  <a:solidFill>
                    <a:srgbClr val="0000FF"/>
                  </a:solidFill>
                  <a:latin typeface="仿宋" panose="02010609060101010101" charset="-122"/>
                  <a:ea typeface="仿宋" panose="02010609060101010101" charset="-122"/>
                  <a:cs typeface="仿宋" panose="02010609060101010101" charset="-122"/>
                </a:rPr>
                <a:t>70</a:t>
              </a:r>
              <a:r>
                <a:rPr lang="zh-CN" altLang="en-US" sz="1600" b="1" dirty="0">
                  <a:solidFill>
                    <a:srgbClr val="0000FF"/>
                  </a:solidFill>
                  <a:latin typeface="仿宋" panose="02010609060101010101" charset="-122"/>
                  <a:ea typeface="仿宋" panose="02010609060101010101" charset="-122"/>
                  <a:cs typeface="仿宋" panose="02010609060101010101" charset="-122"/>
                </a:rPr>
                <a:t>％，掌管的工矿企业占全国产业资本总数</a:t>
              </a:r>
              <a:r>
                <a:rPr lang="en-US" altLang="zh-CN" sz="1600" b="1" dirty="0">
                  <a:solidFill>
                    <a:srgbClr val="0000FF"/>
                  </a:solidFill>
                  <a:latin typeface="仿宋" panose="02010609060101010101" charset="-122"/>
                  <a:ea typeface="仿宋" panose="02010609060101010101" charset="-122"/>
                  <a:cs typeface="仿宋" panose="02010609060101010101" charset="-122"/>
                </a:rPr>
                <a:t>80</a:t>
              </a:r>
              <a:r>
                <a:rPr lang="zh-CN" altLang="en-US" sz="1600" b="1" dirty="0">
                  <a:solidFill>
                    <a:srgbClr val="0000FF"/>
                  </a:solidFill>
                  <a:latin typeface="仿宋" panose="02010609060101010101" charset="-122"/>
                  <a:ea typeface="仿宋" panose="02010609060101010101" charset="-122"/>
                  <a:cs typeface="仿宋" panose="02010609060101010101" charset="-122"/>
                </a:rPr>
                <a:t>％以上。特别是二陈</a:t>
              </a:r>
              <a:r>
                <a:rPr lang="en-US" altLang="zh-CN" sz="1600" b="1" dirty="0">
                  <a:solidFill>
                    <a:srgbClr val="0000FF"/>
                  </a:solidFill>
                  <a:latin typeface="仿宋" panose="02010609060101010101" charset="-122"/>
                  <a:ea typeface="仿宋" panose="02010609060101010101" charset="-122"/>
                  <a:cs typeface="仿宋" panose="02010609060101010101" charset="-122"/>
                </a:rPr>
                <a:t>CC</a:t>
              </a:r>
              <a:r>
                <a:rPr lang="zh-CN" altLang="en-US" sz="1600" b="1" dirty="0">
                  <a:solidFill>
                    <a:srgbClr val="0000FF"/>
                  </a:solidFill>
                  <a:latin typeface="仿宋" panose="02010609060101010101" charset="-122"/>
                  <a:ea typeface="仿宋" panose="02010609060101010101" charset="-122"/>
                  <a:cs typeface="仿宋" panose="02010609060101010101" charset="-122"/>
                </a:rPr>
                <a:t>系官僚资本在战后迅猛发展，不仅以中国农民银行为核心控制了一大批掠夺农民的农业公司，而新闻、出版等文化事业的经营也几乎全为他们所垄断。 </a:t>
              </a:r>
            </a:p>
          </p:txBody>
        </p:sp>
      </p:grpSp>
      <p:sp>
        <p:nvSpPr>
          <p:cNvPr id="46093" name="文本框 2081"/>
          <p:cNvSpPr txBox="1"/>
          <p:nvPr/>
        </p:nvSpPr>
        <p:spPr>
          <a:xfrm>
            <a:off x="1249680" y="1964690"/>
            <a:ext cx="4691380" cy="2934970"/>
          </a:xfrm>
          <a:prstGeom prst="rect">
            <a:avLst/>
          </a:prstGeom>
          <a:solidFill>
            <a:schemeClr val="bg1"/>
          </a:solidFill>
          <a:ln w="9525">
            <a:noFill/>
          </a:ln>
        </p:spPr>
        <p:txBody>
          <a:bodyPr wrap="square" anchor="t">
            <a:spAutoFit/>
          </a:bodyPr>
          <a:lstStyle/>
          <a:p>
            <a:pPr>
              <a:lnSpc>
                <a:spcPct val="125000"/>
              </a:lnSpc>
              <a:spcBef>
                <a:spcPct val="20000"/>
              </a:spcBef>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sym typeface="+mn-ea"/>
              </a:rPr>
              <a:t>官僚资本主义是依靠帝国主义、勾结封建势力、利用国家政权力量而发展起来的买办的封建的国家垄断资本主义。</a:t>
            </a:r>
          </a:p>
          <a:p>
            <a:pPr>
              <a:lnSpc>
                <a:spcPct val="125000"/>
              </a:lnSpc>
              <a:spcBef>
                <a:spcPct val="20000"/>
              </a:spcBef>
            </a:pPr>
            <a:r>
              <a:rPr lang="zh-CN" altLang="en-US" sz="2400" b="1" dirty="0">
                <a:solidFill>
                  <a:srgbClr val="0000FF"/>
                </a:solidFill>
                <a:latin typeface="仿宋" panose="02010609060101010101" charset="-122"/>
                <a:ea typeface="仿宋" panose="02010609060101010101" charset="-122"/>
                <a:sym typeface="+mn-ea"/>
              </a:rPr>
              <a:t>严重束缚了中国社会生产力的发展，因此也是中国革命的对象。</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4"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340350"/>
            <a:ext cx="12192000" cy="1514475"/>
          </a:xfrm>
          <a:prstGeom prst="rect">
            <a:avLst/>
          </a:prstGeom>
        </p:spPr>
      </p:pic>
      <p:pic>
        <p:nvPicPr>
          <p:cNvPr id="10" name="图片 9"/>
          <p:cNvPicPr>
            <a:picLocks noChangeAspect="1"/>
          </p:cNvPicPr>
          <p:nvPr/>
        </p:nvPicPr>
        <p:blipFill>
          <a:blip r:embed="rId5"/>
          <a:srcRect l="3511" t="6135" r="6016" b="6135"/>
          <a:stretch>
            <a:fillRect/>
          </a:stretch>
        </p:blipFill>
        <p:spPr>
          <a:xfrm>
            <a:off x="2651125" y="652145"/>
            <a:ext cx="1644015" cy="117411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文本占位符 82946"/>
          <p:cNvSpPr txBox="1">
            <a:spLocks noGrp="1"/>
          </p:cNvSpPr>
          <p:nvPr>
            <p:ph idx="1"/>
          </p:nvPr>
        </p:nvSpPr>
        <p:spPr>
          <a:xfrm>
            <a:off x="2638425" y="1409700"/>
            <a:ext cx="6391275" cy="3155950"/>
          </a:xfrm>
          <a:solidFill>
            <a:schemeClr val="bg1"/>
          </a:solidFill>
          <a:ln w="9525">
            <a:noFill/>
          </a:ln>
        </p:spPr>
        <p:txBody>
          <a:bodyPr wrap="square" anchor="t">
            <a:spAutoFit/>
          </a:bodyPr>
          <a:lstStyle/>
          <a:p>
            <a:pPr marL="0" lvl="0" algn="l">
              <a:lnSpc>
                <a:spcPct val="125000"/>
              </a:lnSpc>
              <a:spcBef>
                <a:spcPct val="20000"/>
              </a:spcBef>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不同历史阶段，随着社会主要矛盾的变化，集中反对的主要敌人有所不同：</a:t>
            </a:r>
          </a:p>
          <a:p>
            <a:pPr marL="0" lvl="0" algn="l">
              <a:lnSpc>
                <a:spcPct val="125000"/>
              </a:lnSpc>
              <a:spcBef>
                <a:spcPct val="20000"/>
              </a:spcBef>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大革命时期</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帝国主义支持下的北洋军阀</a:t>
            </a:r>
          </a:p>
          <a:p>
            <a:pPr marL="0" lvl="0" algn="l">
              <a:lnSpc>
                <a:spcPct val="125000"/>
              </a:lnSpc>
              <a:spcBef>
                <a:spcPct val="20000"/>
              </a:spcBef>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土地革命时期</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国民党新军阀</a:t>
            </a:r>
          </a:p>
          <a:p>
            <a:pPr marL="0" lvl="0" algn="l">
              <a:lnSpc>
                <a:spcPct val="125000"/>
              </a:lnSpc>
              <a:spcBef>
                <a:spcPct val="20000"/>
              </a:spcBef>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抗日战争时期</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日本帝国主义</a:t>
            </a:r>
          </a:p>
          <a:p>
            <a:pPr marL="0" lvl="0" algn="l">
              <a:lnSpc>
                <a:spcPct val="125000"/>
              </a:lnSpc>
              <a:spcBef>
                <a:spcPct val="20000"/>
              </a:spcBef>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解放战争时期</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美国支持下的国民党反动派</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4"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340350"/>
            <a:ext cx="12192000" cy="1514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742305"/>
            <a:ext cx="12208510" cy="1136650"/>
          </a:xfrm>
          <a:prstGeom prst="rect">
            <a:avLst/>
          </a:prstGeom>
        </p:spPr>
      </p:pic>
      <p:grpSp>
        <p:nvGrpSpPr>
          <p:cNvPr id="8" name="组合 7"/>
          <p:cNvGrpSpPr/>
          <p:nvPr/>
        </p:nvGrpSpPr>
        <p:grpSpPr>
          <a:xfrm>
            <a:off x="611505" y="960755"/>
            <a:ext cx="10753725" cy="4956810"/>
            <a:chOff x="963" y="1513"/>
            <a:chExt cx="16935" cy="7806"/>
          </a:xfrm>
        </p:grpSpPr>
        <p:grpSp>
          <p:nvGrpSpPr>
            <p:cNvPr id="2" name="组合 1"/>
            <p:cNvGrpSpPr/>
            <p:nvPr/>
          </p:nvGrpSpPr>
          <p:grpSpPr>
            <a:xfrm>
              <a:off x="963" y="1513"/>
              <a:ext cx="7336" cy="7165"/>
              <a:chOff x="2638" y="1104"/>
              <a:chExt cx="7336" cy="7165"/>
            </a:xfrm>
          </p:grpSpPr>
          <p:sp>
            <p:nvSpPr>
              <p:cNvPr id="83973" name="矩形 83972"/>
              <p:cNvSpPr/>
              <p:nvPr/>
            </p:nvSpPr>
            <p:spPr>
              <a:xfrm>
                <a:off x="6794" y="7544"/>
                <a:ext cx="3180" cy="725"/>
              </a:xfrm>
              <a:prstGeom prst="rect">
                <a:avLst/>
              </a:prstGeom>
              <a:solidFill>
                <a:srgbClr val="0000FF"/>
              </a:solidFill>
              <a:ln w="76200" cap="flat" cmpd="sng">
                <a:solidFill>
                  <a:srgbClr val="969696"/>
                </a:solidFill>
                <a:prstDash val="solid"/>
                <a:miter/>
                <a:headEnd type="none" w="med" len="med"/>
                <a:tailEnd type="none" w="med" len="med"/>
              </a:ln>
            </p:spPr>
            <p:txBody>
              <a:bodyPr wrap="none" anchor="t">
                <a:spAutoFit/>
              </a:bodyPr>
              <a:lstStyle/>
              <a:p>
                <a:pPr fontAlgn="base"/>
                <a:r>
                  <a:rPr lang="zh-CN" altLang="en-US" sz="2400" b="1" strike="noStrike" noProof="1">
                    <a:solidFill>
                      <a:schemeClr val="bg1"/>
                    </a:solidFill>
                    <a:effectLst/>
                    <a:latin typeface="楷体" panose="02010609060101010101" charset="-122"/>
                    <a:ea typeface="楷体" panose="02010609060101010101" charset="-122"/>
                    <a:cs typeface="+mn-cs"/>
                  </a:rPr>
                  <a:t>民族资产阶级</a:t>
                </a:r>
              </a:p>
            </p:txBody>
          </p:sp>
          <p:sp>
            <p:nvSpPr>
              <p:cNvPr id="83974" name="矩形 83973"/>
              <p:cNvSpPr/>
              <p:nvPr/>
            </p:nvSpPr>
            <p:spPr>
              <a:xfrm>
                <a:off x="3937" y="5304"/>
                <a:ext cx="2216" cy="725"/>
              </a:xfrm>
              <a:prstGeom prst="rect">
                <a:avLst/>
              </a:prstGeom>
              <a:solidFill>
                <a:srgbClr val="0000FF"/>
              </a:solidFill>
              <a:ln w="76200" cap="flat" cmpd="sng">
                <a:solidFill>
                  <a:srgbClr val="C0C0C0"/>
                </a:solidFill>
                <a:prstDash val="solid"/>
                <a:miter/>
                <a:headEnd type="none" w="med" len="med"/>
                <a:tailEnd type="none" w="med" len="med"/>
              </a:ln>
            </p:spPr>
            <p:txBody>
              <a:bodyPr wrap="none" anchor="t">
                <a:spAutoFit/>
              </a:bodyPr>
              <a:lstStyle/>
              <a:p>
                <a:pPr fontAlgn="base"/>
                <a:r>
                  <a:rPr lang="zh-CN" altLang="en-US" sz="2400" b="1" strike="noStrike" noProof="1">
                    <a:solidFill>
                      <a:schemeClr val="bg1"/>
                    </a:solidFill>
                    <a:effectLst>
                      <a:outerShdw blurRad="38100" dist="38100" dir="2700000">
                        <a:srgbClr val="000000"/>
                      </a:outerShdw>
                    </a:effectLst>
                    <a:latin typeface="楷体" panose="02010609060101010101" charset="-122"/>
                    <a:ea typeface="楷体" panose="02010609060101010101" charset="-122"/>
                    <a:cs typeface="+mn-cs"/>
                  </a:rPr>
                  <a:t>无产阶级</a:t>
                </a:r>
                <a:endParaRPr lang="zh-CN" altLang="en-US" sz="2400" b="1" strike="noStrike" noProof="1">
                  <a:solidFill>
                    <a:schemeClr val="bg1"/>
                  </a:solidFill>
                  <a:effectLst>
                    <a:outerShdw blurRad="38100" dist="38100" dir="2700000">
                      <a:srgbClr val="000000"/>
                    </a:outerShdw>
                  </a:effectLst>
                  <a:latin typeface="楷体" panose="02010609060101010101" charset="-122"/>
                  <a:ea typeface="楷体" panose="02010609060101010101" charset="-122"/>
                </a:endParaRPr>
              </a:p>
            </p:txBody>
          </p:sp>
          <p:sp>
            <p:nvSpPr>
              <p:cNvPr id="83975" name="矩形 83974"/>
              <p:cNvSpPr/>
              <p:nvPr/>
            </p:nvSpPr>
            <p:spPr>
              <a:xfrm>
                <a:off x="6175" y="5304"/>
                <a:ext cx="2216" cy="725"/>
              </a:xfrm>
              <a:prstGeom prst="rect">
                <a:avLst/>
              </a:prstGeom>
              <a:solidFill>
                <a:srgbClr val="0000FF"/>
              </a:solidFill>
              <a:ln w="76200" cap="flat" cmpd="sng">
                <a:solidFill>
                  <a:srgbClr val="C0C0C0"/>
                </a:solidFill>
                <a:prstDash val="solid"/>
                <a:miter/>
                <a:headEnd type="none" w="med" len="med"/>
                <a:tailEnd type="none" w="med" len="med"/>
              </a:ln>
            </p:spPr>
            <p:txBody>
              <a:bodyPr wrap="none" anchor="t">
                <a:spAutoFit/>
              </a:bodyPr>
              <a:lstStyle/>
              <a:p>
                <a:pPr fontAlgn="base"/>
                <a:r>
                  <a:rPr lang="zh-CN" altLang="en-US" sz="2400" b="1" strike="noStrike" noProof="1">
                    <a:solidFill>
                      <a:schemeClr val="bg1"/>
                    </a:solidFill>
                    <a:effectLst>
                      <a:outerShdw blurRad="38100" dist="38100" dir="2700000">
                        <a:srgbClr val="000000"/>
                      </a:outerShdw>
                    </a:effectLst>
                    <a:latin typeface="楷体" panose="02010609060101010101" charset="-122"/>
                    <a:ea typeface="楷体" panose="02010609060101010101" charset="-122"/>
                    <a:cs typeface="+mn-cs"/>
                  </a:rPr>
                  <a:t>农民阶级</a:t>
                </a:r>
                <a:endParaRPr lang="zh-CN" altLang="en-US" sz="2400" b="1" strike="noStrike" noProof="1">
                  <a:solidFill>
                    <a:schemeClr val="bg1"/>
                  </a:solidFill>
                  <a:effectLst>
                    <a:outerShdw blurRad="38100" dist="38100" dir="2700000">
                      <a:srgbClr val="000000"/>
                    </a:outerShdw>
                  </a:effectLst>
                  <a:latin typeface="楷体" panose="02010609060101010101" charset="-122"/>
                  <a:ea typeface="楷体" panose="02010609060101010101" charset="-122"/>
                </a:endParaRPr>
              </a:p>
            </p:txBody>
          </p:sp>
          <p:sp>
            <p:nvSpPr>
              <p:cNvPr id="83978" name="矩形 83977"/>
              <p:cNvSpPr/>
              <p:nvPr/>
            </p:nvSpPr>
            <p:spPr>
              <a:xfrm>
                <a:off x="2638" y="7544"/>
                <a:ext cx="3662" cy="725"/>
              </a:xfrm>
              <a:prstGeom prst="rect">
                <a:avLst/>
              </a:prstGeom>
              <a:solidFill>
                <a:srgbClr val="0000FF"/>
              </a:solidFill>
              <a:ln w="76200" cap="flat" cmpd="sng">
                <a:solidFill>
                  <a:srgbClr val="C0C0C0"/>
                </a:solidFill>
                <a:prstDash val="solid"/>
                <a:miter/>
                <a:headEnd type="none" w="med" len="med"/>
                <a:tailEnd type="none" w="med" len="med"/>
              </a:ln>
            </p:spPr>
            <p:txBody>
              <a:bodyPr wrap="none" anchor="t">
                <a:spAutoFit/>
              </a:bodyPr>
              <a:lstStyle/>
              <a:p>
                <a:pPr fontAlgn="base"/>
                <a:r>
                  <a:rPr lang="zh-CN" altLang="en-US" sz="2400" b="1" strike="noStrike" noProof="1">
                    <a:solidFill>
                      <a:schemeClr val="bg1"/>
                    </a:solidFill>
                    <a:effectLst>
                      <a:outerShdw blurRad="38100" dist="38100" dir="2700000">
                        <a:srgbClr val="000000"/>
                      </a:outerShdw>
                    </a:effectLst>
                    <a:latin typeface="楷体" panose="02010609060101010101" charset="-122"/>
                    <a:ea typeface="楷体" panose="02010609060101010101" charset="-122"/>
                    <a:cs typeface="+mn-cs"/>
                  </a:rPr>
                  <a:t>城市小资产阶级</a:t>
                </a:r>
                <a:endParaRPr lang="zh-CN" altLang="en-US" sz="2400" b="1" strike="noStrike" noProof="1">
                  <a:solidFill>
                    <a:schemeClr val="bg1"/>
                  </a:solidFill>
                  <a:effectLst>
                    <a:outerShdw blurRad="38100" dist="38100" dir="2700000">
                      <a:srgbClr val="000000"/>
                    </a:outerShdw>
                  </a:effectLst>
                  <a:latin typeface="楷体" panose="02010609060101010101" charset="-122"/>
                  <a:ea typeface="楷体" panose="02010609060101010101" charset="-122"/>
                </a:endParaRPr>
              </a:p>
            </p:txBody>
          </p:sp>
          <p:grpSp>
            <p:nvGrpSpPr>
              <p:cNvPr id="49157" name="组合 84022"/>
              <p:cNvGrpSpPr/>
              <p:nvPr/>
            </p:nvGrpSpPr>
            <p:grpSpPr>
              <a:xfrm>
                <a:off x="4561" y="2139"/>
                <a:ext cx="969" cy="3165"/>
                <a:chOff x="476" y="890"/>
                <a:chExt cx="499" cy="1599"/>
              </a:xfrm>
            </p:grpSpPr>
            <p:sp>
              <p:nvSpPr>
                <p:cNvPr id="49158" name="下箭头 84003"/>
                <p:cNvSpPr/>
                <p:nvPr/>
              </p:nvSpPr>
              <p:spPr>
                <a:xfrm>
                  <a:off x="476" y="890"/>
                  <a:ext cx="499" cy="1599"/>
                </a:xfrm>
                <a:prstGeom prst="downArrow">
                  <a:avLst>
                    <a:gd name="adj1" fmla="val 50000"/>
                    <a:gd name="adj2" fmla="val 67359"/>
                  </a:avLst>
                </a:prstGeom>
                <a:solidFill>
                  <a:srgbClr val="FF0000"/>
                </a:solidFill>
                <a:ln w="9525"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84005" name="矩形 84004"/>
                <p:cNvSpPr/>
                <p:nvPr/>
              </p:nvSpPr>
              <p:spPr>
                <a:xfrm>
                  <a:off x="539" y="1013"/>
                  <a:ext cx="373" cy="1118"/>
                </a:xfrm>
                <a:prstGeom prst="rect">
                  <a:avLst/>
                </a:prstGeom>
                <a:noFill/>
                <a:ln w="9525">
                  <a:noFill/>
                </a:ln>
              </p:spPr>
              <p:txBody>
                <a:bodyPr vert="eaVert" wrap="square" anchor="t">
                  <a:spAutoFit/>
                </a:bodyPr>
                <a:lstStyle/>
                <a:p>
                  <a:pPr fontAlgn="base"/>
                  <a:r>
                    <a:rPr lang="zh-CN" altLang="en-US" sz="1800" b="1" strike="noStrike" noProof="1">
                      <a:solidFill>
                        <a:schemeClr val="bg1"/>
                      </a:solidFill>
                      <a:effectLst>
                        <a:outerShdw blurRad="38100" dist="38100" dir="2700000">
                          <a:srgbClr val="C0C0C0"/>
                        </a:outerShdw>
                      </a:effectLst>
                      <a:latin typeface="幼圆" panose="02010509060101010101" pitchFamily="49" charset="-122"/>
                      <a:ea typeface="幼圆" panose="02010509060101010101" pitchFamily="49" charset="-122"/>
                      <a:cs typeface="+mn-cs"/>
                    </a:rPr>
                    <a:t>最基本动力</a:t>
                  </a:r>
                </a:p>
              </p:txBody>
            </p:sp>
          </p:grpSp>
          <p:grpSp>
            <p:nvGrpSpPr>
              <p:cNvPr id="49160" name="组合 84025"/>
              <p:cNvGrpSpPr/>
              <p:nvPr/>
            </p:nvGrpSpPr>
            <p:grpSpPr>
              <a:xfrm>
                <a:off x="6175" y="2128"/>
                <a:ext cx="1022" cy="3176"/>
                <a:chOff x="3257" y="1007"/>
                <a:chExt cx="499" cy="1199"/>
              </a:xfrm>
            </p:grpSpPr>
            <p:sp>
              <p:nvSpPr>
                <p:cNvPr id="49161" name="下箭头 84005"/>
                <p:cNvSpPr/>
                <p:nvPr/>
              </p:nvSpPr>
              <p:spPr>
                <a:xfrm>
                  <a:off x="3257" y="1007"/>
                  <a:ext cx="499" cy="1199"/>
                </a:xfrm>
                <a:prstGeom prst="downArrow">
                  <a:avLst>
                    <a:gd name="adj1" fmla="val 50000"/>
                    <a:gd name="adj2" fmla="val 64019"/>
                  </a:avLst>
                </a:prstGeom>
                <a:solidFill>
                  <a:srgbClr val="FF0000"/>
                </a:solidFill>
                <a:ln w="9525"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84007" name="矩形 84006"/>
                <p:cNvSpPr/>
                <p:nvPr/>
              </p:nvSpPr>
              <p:spPr>
                <a:xfrm>
                  <a:off x="3318" y="1130"/>
                  <a:ext cx="377" cy="625"/>
                </a:xfrm>
                <a:prstGeom prst="rect">
                  <a:avLst/>
                </a:prstGeom>
                <a:noFill/>
                <a:ln w="9525">
                  <a:noFill/>
                </a:ln>
              </p:spPr>
              <p:txBody>
                <a:bodyPr vert="eaVert">
                  <a:spAutoFit/>
                </a:bodyPr>
                <a:lstStyle/>
                <a:p>
                  <a:pPr fontAlgn="base"/>
                  <a:r>
                    <a:rPr lang="zh-CN" altLang="en-US" sz="2000" b="1" strike="noStrike" noProof="1">
                      <a:solidFill>
                        <a:schemeClr val="bg1"/>
                      </a:solidFill>
                      <a:effectLst>
                        <a:outerShdw blurRad="38100" dist="38100" dir="2700000">
                          <a:srgbClr val="C0C0C0"/>
                        </a:outerShdw>
                      </a:effectLst>
                      <a:latin typeface="幼圆" panose="02010509060101010101" pitchFamily="49" charset="-122"/>
                      <a:ea typeface="幼圆" panose="02010509060101010101" pitchFamily="49" charset="-122"/>
                      <a:cs typeface="+mn-cs"/>
                    </a:rPr>
                    <a:t>主力军</a:t>
                  </a:r>
                </a:p>
              </p:txBody>
            </p:sp>
          </p:grpSp>
          <p:grpSp>
            <p:nvGrpSpPr>
              <p:cNvPr id="49163" name="组合 84024"/>
              <p:cNvGrpSpPr/>
              <p:nvPr/>
            </p:nvGrpSpPr>
            <p:grpSpPr>
              <a:xfrm>
                <a:off x="7330" y="2053"/>
                <a:ext cx="2020" cy="5490"/>
                <a:chOff x="2010" y="799"/>
                <a:chExt cx="1051" cy="2026"/>
              </a:xfrm>
            </p:grpSpPr>
            <p:sp>
              <p:nvSpPr>
                <p:cNvPr id="49164" name="下箭头 84009"/>
                <p:cNvSpPr/>
                <p:nvPr/>
              </p:nvSpPr>
              <p:spPr>
                <a:xfrm>
                  <a:off x="2562" y="799"/>
                  <a:ext cx="499" cy="2026"/>
                </a:xfrm>
                <a:prstGeom prst="downArrow">
                  <a:avLst>
                    <a:gd name="adj1" fmla="val 50000"/>
                    <a:gd name="adj2" fmla="val 101390"/>
                  </a:avLst>
                </a:prstGeom>
                <a:solidFill>
                  <a:srgbClr val="FFCC00"/>
                </a:solidFill>
                <a:ln w="9525"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84012" name="矩形 84011"/>
                <p:cNvSpPr/>
                <p:nvPr/>
              </p:nvSpPr>
              <p:spPr>
                <a:xfrm>
                  <a:off x="2010" y="919"/>
                  <a:ext cx="1028" cy="949"/>
                </a:xfrm>
                <a:prstGeom prst="rect">
                  <a:avLst/>
                </a:prstGeom>
                <a:noFill/>
                <a:ln w="9525">
                  <a:noFill/>
                </a:ln>
              </p:spPr>
              <p:txBody>
                <a:bodyPr vert="eaVert" wrap="square" anchor="t">
                  <a:spAutoFit/>
                </a:bodyPr>
                <a:lstStyle/>
                <a:p>
                  <a:pPr fontAlgn="base"/>
                  <a:r>
                    <a:rPr lang="en-US" altLang="zh-CN" sz="2400" b="1" strike="noStrike" noProof="1">
                      <a:solidFill>
                        <a:srgbClr val="FF0000"/>
                      </a:solidFill>
                      <a:effectLst>
                        <a:outerShdw blurRad="38100" dist="38100" dir="2700000">
                          <a:srgbClr val="C0C0C0"/>
                        </a:outerShdw>
                      </a:effectLst>
                      <a:latin typeface="Arial" panose="020B0604020202020204" pitchFamily="34" charset="0"/>
                      <a:ea typeface="宋体" panose="02010600030101010101" pitchFamily="2" charset="-122"/>
                      <a:cs typeface="+mn-cs"/>
                    </a:rPr>
                    <a:t>    </a:t>
                  </a:r>
                  <a:r>
                    <a:rPr lang="zh-CN" altLang="en-US" sz="2000" b="1" strike="noStrike" noProof="1">
                      <a:solidFill>
                        <a:srgbClr val="0000FF"/>
                      </a:solidFill>
                      <a:effectLst>
                        <a:outerShdw blurRad="38100" dist="38100" dir="2700000">
                          <a:srgbClr val="C0C0C0"/>
                        </a:outerShdw>
                      </a:effectLst>
                      <a:latin typeface="幼圆" panose="02010509060101010101" pitchFamily="49" charset="-122"/>
                      <a:ea typeface="幼圆" panose="02010509060101010101" pitchFamily="49" charset="-122"/>
                      <a:cs typeface="+mn-cs"/>
                    </a:rPr>
                    <a:t>动力之一</a:t>
                  </a:r>
                </a:p>
              </p:txBody>
            </p:sp>
          </p:grpSp>
          <p:grpSp>
            <p:nvGrpSpPr>
              <p:cNvPr id="49166" name="组合 84023"/>
              <p:cNvGrpSpPr/>
              <p:nvPr/>
            </p:nvGrpSpPr>
            <p:grpSpPr>
              <a:xfrm>
                <a:off x="2880" y="2139"/>
                <a:ext cx="1134" cy="5405"/>
                <a:chOff x="1292" y="845"/>
                <a:chExt cx="499" cy="1996"/>
              </a:xfrm>
            </p:grpSpPr>
            <p:sp>
              <p:nvSpPr>
                <p:cNvPr id="49167" name="下箭头 84008"/>
                <p:cNvSpPr/>
                <p:nvPr/>
              </p:nvSpPr>
              <p:spPr>
                <a:xfrm>
                  <a:off x="1292" y="845"/>
                  <a:ext cx="499" cy="1996"/>
                </a:xfrm>
                <a:prstGeom prst="downArrow">
                  <a:avLst>
                    <a:gd name="adj1" fmla="val 50000"/>
                    <a:gd name="adj2" fmla="val 100000"/>
                  </a:avLst>
                </a:prstGeom>
                <a:solidFill>
                  <a:srgbClr val="FFFF00"/>
                </a:solidFill>
                <a:ln w="9525" cap="flat" cmpd="sng">
                  <a:solidFill>
                    <a:schemeClr val="tx1"/>
                  </a:solidFill>
                  <a:prstDash val="solid"/>
                  <a:miter/>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84014" name="矩形 84013"/>
                <p:cNvSpPr/>
                <p:nvPr/>
              </p:nvSpPr>
              <p:spPr>
                <a:xfrm>
                  <a:off x="1347" y="934"/>
                  <a:ext cx="382" cy="1570"/>
                </a:xfrm>
                <a:prstGeom prst="rect">
                  <a:avLst/>
                </a:prstGeom>
                <a:noFill/>
                <a:ln w="9525">
                  <a:noFill/>
                </a:ln>
              </p:spPr>
              <p:txBody>
                <a:bodyPr vert="eaVert" wrap="square" anchor="t">
                  <a:spAutoFit/>
                </a:bodyPr>
                <a:lstStyle/>
                <a:p>
                  <a:pPr fontAlgn="base"/>
                  <a:r>
                    <a:rPr lang="en-US" altLang="zh-CN" sz="2400" b="1" strike="noStrike" noProof="1">
                      <a:solidFill>
                        <a:srgbClr val="FF0000"/>
                      </a:solidFill>
                      <a:effectLst>
                        <a:outerShdw blurRad="38100" dist="38100" dir="2700000">
                          <a:srgbClr val="C0C0C0"/>
                        </a:outerShdw>
                      </a:effectLst>
                      <a:latin typeface="Arial" panose="020B0604020202020204" pitchFamily="34" charset="0"/>
                      <a:ea typeface="宋体" panose="02010600030101010101" pitchFamily="2" charset="-122"/>
                      <a:cs typeface="+mn-cs"/>
                    </a:rPr>
                    <a:t>    </a:t>
                  </a:r>
                  <a:r>
                    <a:rPr lang="en-US" altLang="zh-CN" sz="2400" b="1" strike="noStrike" noProof="1">
                      <a:solidFill>
                        <a:srgbClr val="0000FF"/>
                      </a:solidFill>
                      <a:effectLst>
                        <a:outerShdw blurRad="38100" dist="38100" dir="2700000">
                          <a:srgbClr val="C0C0C0"/>
                        </a:outerShdw>
                      </a:effectLst>
                      <a:latin typeface="Arial" panose="020B0604020202020204" pitchFamily="34" charset="0"/>
                      <a:ea typeface="宋体" panose="02010600030101010101" pitchFamily="2" charset="-122"/>
                      <a:cs typeface="+mn-cs"/>
                    </a:rPr>
                    <a:t> </a:t>
                  </a:r>
                  <a:r>
                    <a:rPr lang="zh-CN" altLang="en-US" sz="2000" b="1" strike="noStrike" noProof="1">
                      <a:solidFill>
                        <a:srgbClr val="0000FF"/>
                      </a:solidFill>
                      <a:effectLst>
                        <a:outerShdw blurRad="38100" dist="38100" dir="2700000">
                          <a:srgbClr val="C0C0C0"/>
                        </a:outerShdw>
                      </a:effectLst>
                      <a:latin typeface="幼圆" panose="02010509060101010101" pitchFamily="49" charset="-122"/>
                      <a:ea typeface="幼圆" panose="02010509060101010101" pitchFamily="49" charset="-122"/>
                      <a:cs typeface="+mn-cs"/>
                    </a:rPr>
                    <a:t>可靠同盟者</a:t>
                  </a:r>
                </a:p>
              </p:txBody>
            </p:sp>
          </p:grpSp>
          <p:sp>
            <p:nvSpPr>
              <p:cNvPr id="49173" name="文本框 2055"/>
              <p:cNvSpPr txBox="1"/>
              <p:nvPr/>
            </p:nvSpPr>
            <p:spPr>
              <a:xfrm>
                <a:off x="3024" y="1104"/>
                <a:ext cx="6172" cy="725"/>
              </a:xfrm>
              <a:prstGeom prst="rect">
                <a:avLst/>
              </a:prstGeom>
              <a:solidFill>
                <a:schemeClr val="accent6">
                  <a:lumMod val="20000"/>
                  <a:lumOff val="80000"/>
                </a:schemeClr>
              </a:solidFill>
              <a:ln w="9525">
                <a:noFill/>
              </a:ln>
            </p:spPr>
            <p:txBody>
              <a:bodyPr anchor="t">
                <a:spAutoFit/>
              </a:bodyPr>
              <a:lstStyle/>
              <a:p>
                <a:pPr>
                  <a:buFont typeface="Arial" panose="020B0604020202020204" pitchFamily="34" charset="0"/>
                  <a:buNone/>
                </a:pPr>
                <a:r>
                  <a:rPr lang="en-US" altLang="zh-CN" sz="2400" b="1" dirty="0">
                    <a:solidFill>
                      <a:srgbClr val="FF0000"/>
                    </a:solidFill>
                    <a:latin typeface="楷体" panose="02010609060101010101" charset="-122"/>
                    <a:ea typeface="楷体" panose="02010609060101010101" charset="-122"/>
                  </a:rPr>
                  <a:t>2 </a:t>
                </a:r>
                <a:r>
                  <a:rPr lang="zh-CN" altLang="en-US" sz="2400" b="1" dirty="0">
                    <a:solidFill>
                      <a:srgbClr val="FF0000"/>
                    </a:solidFill>
                    <a:latin typeface="楷体" panose="02010609060101010101" charset="-122"/>
                    <a:ea typeface="楷体" panose="02010609060101010101" charset="-122"/>
                  </a:rPr>
                  <a:t>新民主主义革命的动力</a:t>
                </a:r>
              </a:p>
            </p:txBody>
          </p:sp>
        </p:grpSp>
        <p:sp>
          <p:nvSpPr>
            <p:cNvPr id="4" name="文本框 3"/>
            <p:cNvSpPr txBox="1"/>
            <p:nvPr/>
          </p:nvSpPr>
          <p:spPr>
            <a:xfrm>
              <a:off x="11070" y="5359"/>
              <a:ext cx="6828" cy="3961"/>
            </a:xfrm>
            <a:prstGeom prst="rect">
              <a:avLst/>
            </a:prstGeom>
            <a:solidFill>
              <a:schemeClr val="bg1"/>
            </a:solidFill>
            <a:ln w="9525">
              <a:noFill/>
            </a:ln>
          </p:spPr>
          <p:txBody>
            <a:bodyPr wrap="square" rtlCol="0" anchor="t">
              <a:spAutoFit/>
            </a:bodyPr>
            <a:lstStyle/>
            <a:p>
              <a:pPr lvl="0" algn="l">
                <a:lnSpc>
                  <a:spcPct val="125000"/>
                </a:lnSpc>
                <a:spcBef>
                  <a:spcPct val="20000"/>
                </a:spcBef>
              </a:pPr>
              <a:r>
                <a:rPr lang="zh-CN" altLang="en-US" b="1" dirty="0">
                  <a:solidFill>
                    <a:srgbClr val="0000FF"/>
                  </a:solidFill>
                  <a:latin typeface="仿宋" panose="02010609060101010101" charset="-122"/>
                  <a:ea typeface="仿宋" panose="02010609060101010101" charset="-122"/>
                  <a:sym typeface="+mn-ea"/>
                </a:rPr>
                <a:t>大五角星代表中国共产党，四颗小五角星代表工人、农民、小资产阶级和民族资产阶级四个阶级。旗面为红色，象征革命，星呈黄色，表示中华民族为黄色人种。五颗五角星互相联缀、疏密相间，象征中国人民大团结。每颗小星各有一个尖角正对大星中心点，表示人民对党的向心之意。</a:t>
              </a:r>
            </a:p>
          </p:txBody>
        </p:sp>
        <p:pic>
          <p:nvPicPr>
            <p:cNvPr id="7" name="图片 6"/>
            <p:cNvPicPr>
              <a:picLocks noChangeAspect="1"/>
            </p:cNvPicPr>
            <p:nvPr/>
          </p:nvPicPr>
          <p:blipFill>
            <a:blip r:embed="rId4"/>
            <a:srcRect l="2032" t="2521" r="3397" b="5561"/>
            <a:stretch>
              <a:fillRect/>
            </a:stretch>
          </p:blipFill>
          <p:spPr>
            <a:xfrm>
              <a:off x="11380" y="1568"/>
              <a:ext cx="6207" cy="379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3" name="文本框 2081"/>
          <p:cNvSpPr txBox="1"/>
          <p:nvPr/>
        </p:nvSpPr>
        <p:spPr>
          <a:xfrm>
            <a:off x="775970" y="2045970"/>
            <a:ext cx="5224780" cy="2399665"/>
          </a:xfrm>
          <a:prstGeom prst="rect">
            <a:avLst/>
          </a:prstGeom>
          <a:solidFill>
            <a:schemeClr val="bg1"/>
          </a:solidFill>
          <a:ln w="9525">
            <a:noFill/>
          </a:ln>
        </p:spPr>
        <p:txBody>
          <a:bodyPr wrap="square" rtlCol="0" anchor="t">
            <a:spAutoFit/>
          </a:bodyPr>
          <a:lstStyle/>
          <a:p>
            <a:pPr>
              <a:lnSpc>
                <a:spcPct val="125000"/>
              </a:lnSpc>
              <a:spcBef>
                <a:spcPct val="20000"/>
              </a:spcBef>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sym typeface="+mn-ea"/>
              </a:rPr>
              <a:t>无产阶级是中国革命最基本的动力</a:t>
            </a:r>
          </a:p>
          <a:p>
            <a:pPr indent="0">
              <a:lnSpc>
                <a:spcPct val="125000"/>
              </a:lnSpc>
              <a:buNone/>
            </a:pPr>
            <a:r>
              <a:rPr lang="zh-CN" altLang="en-US" sz="2400" b="1" dirty="0">
                <a:solidFill>
                  <a:srgbClr val="0000FF"/>
                </a:solidFill>
                <a:latin typeface="仿宋" panose="02010609060101010101" charset="-122"/>
                <a:ea typeface="仿宋" panose="02010609060101010101" charset="-122"/>
                <a:sym typeface="+mn-ea"/>
              </a:rPr>
              <a:t>产生最早</a:t>
            </a:r>
          </a:p>
          <a:p>
            <a:pPr indent="0">
              <a:lnSpc>
                <a:spcPct val="125000"/>
              </a:lnSpc>
              <a:buNone/>
            </a:pPr>
            <a:r>
              <a:rPr lang="zh-CN" altLang="en-US" sz="2400" b="1" dirty="0">
                <a:solidFill>
                  <a:srgbClr val="0000FF"/>
                </a:solidFill>
                <a:latin typeface="仿宋" panose="02010609060101010101" charset="-122"/>
                <a:ea typeface="仿宋" panose="02010609060101010101" charset="-122"/>
                <a:sym typeface="+mn-ea"/>
              </a:rPr>
              <a:t>新生产力的代表</a:t>
            </a:r>
            <a:endParaRPr lang="zh-CN" altLang="en-US" sz="2400" b="1" dirty="0">
              <a:solidFill>
                <a:srgbClr val="0000FF"/>
              </a:solidFill>
              <a:latin typeface="仿宋" panose="02010609060101010101" charset="-122"/>
              <a:ea typeface="仿宋" panose="02010609060101010101" charset="-122"/>
            </a:endParaRPr>
          </a:p>
          <a:p>
            <a:pPr indent="0">
              <a:lnSpc>
                <a:spcPct val="125000"/>
              </a:lnSpc>
              <a:buNone/>
            </a:pPr>
            <a:r>
              <a:rPr lang="zh-CN" altLang="en-US" sz="2400" b="1" dirty="0">
                <a:solidFill>
                  <a:srgbClr val="0000FF"/>
                </a:solidFill>
                <a:latin typeface="仿宋" panose="02010609060101010101" charset="-122"/>
                <a:ea typeface="仿宋" panose="02010609060101010101" charset="-122"/>
                <a:sym typeface="+mn-ea"/>
              </a:rPr>
              <a:t>近代中国最进步的阶级</a:t>
            </a:r>
            <a:endParaRPr lang="zh-CN" altLang="en-US" sz="2400" b="1" dirty="0">
              <a:solidFill>
                <a:srgbClr val="0000FF"/>
              </a:solidFill>
              <a:latin typeface="仿宋" panose="02010609060101010101" charset="-122"/>
              <a:ea typeface="仿宋" panose="02010609060101010101" charset="-122"/>
            </a:endParaRPr>
          </a:p>
          <a:p>
            <a:pPr indent="0">
              <a:lnSpc>
                <a:spcPct val="125000"/>
              </a:lnSpc>
              <a:buNone/>
            </a:pPr>
            <a:r>
              <a:rPr lang="zh-CN" altLang="en-US" sz="2400" b="1" dirty="0">
                <a:solidFill>
                  <a:srgbClr val="0000FF"/>
                </a:solidFill>
                <a:latin typeface="仿宋" panose="02010609060101010101" charset="-122"/>
                <a:ea typeface="仿宋" panose="02010609060101010101" charset="-122"/>
                <a:sym typeface="+mn-ea"/>
              </a:rPr>
              <a:t>中国革命的领导力量</a:t>
            </a:r>
          </a:p>
        </p:txBody>
      </p:sp>
      <p:grpSp>
        <p:nvGrpSpPr>
          <p:cNvPr id="6" name="组合 5"/>
          <p:cNvGrpSpPr/>
          <p:nvPr/>
        </p:nvGrpSpPr>
        <p:grpSpPr>
          <a:xfrm>
            <a:off x="6443345" y="2091055"/>
            <a:ext cx="4739640" cy="2392978"/>
            <a:chOff x="353" y="5735"/>
            <a:chExt cx="7464" cy="3716"/>
          </a:xfrm>
        </p:grpSpPr>
        <p:grpSp>
          <p:nvGrpSpPr>
            <p:cNvPr id="4" name="组合 3"/>
            <p:cNvGrpSpPr/>
            <p:nvPr/>
          </p:nvGrpSpPr>
          <p:grpSpPr>
            <a:xfrm>
              <a:off x="4290" y="5735"/>
              <a:ext cx="3527" cy="3716"/>
              <a:chOff x="10561" y="5573"/>
              <a:chExt cx="4176" cy="3788"/>
            </a:xfrm>
          </p:grpSpPr>
          <p:pic>
            <p:nvPicPr>
              <p:cNvPr id="51206" name="图片 85004" descr="MB00175017a"/>
              <p:cNvPicPr>
                <a:picLocks noChangeAspect="1"/>
              </p:cNvPicPr>
              <p:nvPr/>
            </p:nvPicPr>
            <p:blipFill>
              <a:blip r:embed="rId3"/>
              <a:stretch>
                <a:fillRect/>
              </a:stretch>
            </p:blipFill>
            <p:spPr>
              <a:xfrm>
                <a:off x="10561" y="5573"/>
                <a:ext cx="4176" cy="3097"/>
              </a:xfrm>
              <a:prstGeom prst="rect">
                <a:avLst/>
              </a:prstGeom>
              <a:noFill/>
              <a:ln w="9525">
                <a:noFill/>
              </a:ln>
            </p:spPr>
          </p:pic>
          <p:sp>
            <p:nvSpPr>
              <p:cNvPr id="51207" name="矩形 85005"/>
              <p:cNvSpPr txBox="1"/>
              <p:nvPr/>
            </p:nvSpPr>
            <p:spPr>
              <a:xfrm>
                <a:off x="11032" y="8668"/>
                <a:ext cx="2652" cy="693"/>
              </a:xfrm>
              <a:prstGeom prst="rect">
                <a:avLst/>
              </a:prstGeom>
              <a:solidFill>
                <a:schemeClr val="bg1"/>
              </a:solidFill>
              <a:ln w="9525">
                <a:noFill/>
              </a:ln>
            </p:spPr>
            <p:txBody>
              <a:bodyPr wrap="square" rtlCol="0" anchor="t">
                <a:spAutoFit/>
              </a:bodyPr>
              <a:lstStyle/>
              <a:p>
                <a:pPr lvl="0" algn="l">
                  <a:lnSpc>
                    <a:spcPct val="125000"/>
                  </a:lnSpc>
                  <a:spcBef>
                    <a:spcPct val="20000"/>
                  </a:spcBef>
                </a:pPr>
                <a:r>
                  <a:rPr lang="zh-CN" altLang="en-US" b="1" dirty="0">
                    <a:solidFill>
                      <a:srgbClr val="FF0000"/>
                    </a:solidFill>
                    <a:latin typeface="楷体" panose="02010609060101010101" charset="-122"/>
                    <a:ea typeface="楷体" panose="02010609060101010101" charset="-122"/>
                    <a:sym typeface="+mn-ea"/>
                  </a:rPr>
                  <a:t>五卅运动</a:t>
                </a:r>
              </a:p>
            </p:txBody>
          </p:sp>
        </p:grpSp>
        <p:grpSp>
          <p:nvGrpSpPr>
            <p:cNvPr id="3" name="组合 2"/>
            <p:cNvGrpSpPr/>
            <p:nvPr/>
          </p:nvGrpSpPr>
          <p:grpSpPr>
            <a:xfrm>
              <a:off x="353" y="5736"/>
              <a:ext cx="3937" cy="3656"/>
              <a:chOff x="3363" y="6004"/>
              <a:chExt cx="4970" cy="3643"/>
            </a:xfrm>
          </p:grpSpPr>
          <p:pic>
            <p:nvPicPr>
              <p:cNvPr id="51203" name="图片 84999" descr="2008726-65990"/>
              <p:cNvPicPr>
                <a:picLocks noChangeAspect="1"/>
              </p:cNvPicPr>
              <p:nvPr/>
            </p:nvPicPr>
            <p:blipFill>
              <a:blip r:embed="rId4"/>
              <a:stretch>
                <a:fillRect/>
              </a:stretch>
            </p:blipFill>
            <p:spPr>
              <a:xfrm>
                <a:off x="3363" y="6004"/>
                <a:ext cx="4970" cy="3026"/>
              </a:xfrm>
              <a:prstGeom prst="rect">
                <a:avLst/>
              </a:prstGeom>
              <a:noFill/>
              <a:ln w="9525">
                <a:noFill/>
              </a:ln>
            </p:spPr>
          </p:pic>
          <p:sp>
            <p:nvSpPr>
              <p:cNvPr id="2" name="矩形 85002"/>
              <p:cNvSpPr txBox="1"/>
              <p:nvPr/>
            </p:nvSpPr>
            <p:spPr>
              <a:xfrm>
                <a:off x="3363" y="9030"/>
                <a:ext cx="4970" cy="617"/>
              </a:xfrm>
              <a:prstGeom prst="rect">
                <a:avLst/>
              </a:prstGeom>
              <a:solidFill>
                <a:schemeClr val="bg1"/>
              </a:solidFill>
              <a:ln w="9525">
                <a:noFill/>
              </a:ln>
            </p:spPr>
            <p:txBody>
              <a:bodyPr wrap="square" rtlCol="0" anchor="t">
                <a:spAutoFit/>
              </a:bodyPr>
              <a:lstStyle/>
              <a:p>
                <a:pPr lvl="0" algn="l">
                  <a:lnSpc>
                    <a:spcPct val="125000"/>
                  </a:lnSpc>
                  <a:spcBef>
                    <a:spcPct val="20000"/>
                  </a:spcBef>
                </a:pPr>
                <a:r>
                  <a:rPr lang="zh-CN" altLang="en-US" sz="1600" b="1" dirty="0">
                    <a:solidFill>
                      <a:srgbClr val="FF0000"/>
                    </a:solidFill>
                    <a:latin typeface="楷体" panose="02010609060101010101" charset="-122"/>
                    <a:ea typeface="楷体" panose="02010609060101010101" charset="-122"/>
                    <a:sym typeface="+mn-ea"/>
                  </a:rPr>
                  <a:t>安源路矿工人运动纪念馆</a:t>
                </a:r>
              </a:p>
            </p:txBody>
          </p:sp>
        </p:grp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t="28599" b="3167"/>
          <a:stretch>
            <a:fillRect/>
          </a:stretch>
        </p:blipFill>
        <p:spPr>
          <a:xfrm>
            <a:off x="-2540" y="5782945"/>
            <a:ext cx="12208510" cy="1096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5" name="文本框 2081"/>
          <p:cNvSpPr txBox="1"/>
          <p:nvPr/>
        </p:nvSpPr>
        <p:spPr>
          <a:xfrm>
            <a:off x="1344930" y="981075"/>
            <a:ext cx="4888865" cy="1476375"/>
          </a:xfrm>
          <a:prstGeom prst="rect">
            <a:avLst/>
          </a:prstGeom>
          <a:solidFill>
            <a:schemeClr val="bg1"/>
          </a:solidFill>
          <a:ln w="9525">
            <a:noFill/>
          </a:ln>
        </p:spPr>
        <p:txBody>
          <a:bodyPr wrap="square" rtlCol="0" anchor="t">
            <a:spAutoFit/>
          </a:bodyPr>
          <a:lstStyle/>
          <a:p>
            <a:pPr>
              <a:lnSpc>
                <a:spcPct val="125000"/>
              </a:lnSpc>
              <a:spcBef>
                <a:spcPct val="20000"/>
              </a:spcBef>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sym typeface="+mn-ea"/>
              </a:rPr>
              <a:t>农民是中国革命的主力军，贫雇农是无产阶级最可靠的同盟军，中农是无产阶级可靠的同盟军。</a:t>
            </a:r>
          </a:p>
        </p:txBody>
      </p:sp>
      <p:sp>
        <p:nvSpPr>
          <p:cNvPr id="5" name="圆角矩形标注 5"/>
          <p:cNvSpPr/>
          <p:nvPr/>
        </p:nvSpPr>
        <p:spPr>
          <a:xfrm>
            <a:off x="1660525" y="2858770"/>
            <a:ext cx="4573270" cy="1895475"/>
          </a:xfrm>
          <a:prstGeom prst="wedgeRoundRectCallout">
            <a:avLst>
              <a:gd name="adj1" fmla="val -31724"/>
              <a:gd name="adj2" fmla="val -66609"/>
              <a:gd name="adj3" fmla="val 16667"/>
            </a:avLst>
          </a:prstGeom>
          <a:solidFill>
            <a:schemeClr val="bg1"/>
          </a:solidFill>
          <a:ln w="28575" cap="flat" cmpd="sng">
            <a:solidFill>
              <a:schemeClr val="accent6">
                <a:lumMod val="20000"/>
                <a:lumOff val="80000"/>
              </a:schemeClr>
            </a:solidFill>
            <a:prstDash val="solid"/>
            <a:bevel/>
            <a:headEnd type="none" w="med" len="med"/>
            <a:tailEnd type="none" w="med" len="med"/>
          </a:ln>
        </p:spPr>
        <p:txBody>
          <a:bodyPr anchor="t"/>
          <a:lstStyle/>
          <a:p>
            <a:pPr>
              <a:lnSpc>
                <a:spcPct val="125000"/>
              </a:lnSpc>
            </a:pPr>
            <a:r>
              <a:rPr lang="zh-CN" altLang="en-US" sz="2000" b="1" dirty="0">
                <a:solidFill>
                  <a:srgbClr val="0000FF"/>
                </a:solidFill>
                <a:latin typeface="仿宋" panose="02010609060101010101" charset="-122"/>
                <a:ea typeface="仿宋" panose="02010609060101010101" charset="-122"/>
                <a:cs typeface="楷体" panose="02010609060101010101" charset="-122"/>
                <a:sym typeface="+mn-ea"/>
              </a:rPr>
              <a:t>农民问题是中国革命的基本问题，新民主主义革命实质上是中国共产党领导下的农民革命，中国革命战争实质上是党领导下的农民战争。</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7" name="图片 6"/>
          <p:cNvPicPr>
            <a:picLocks noChangeAspect="1"/>
          </p:cNvPicPr>
          <p:nvPr/>
        </p:nvPicPr>
        <p:blipFill>
          <a:blip r:embed="rId3"/>
          <a:srcRect l="12840" t="17574" r="9862" b="22464"/>
          <a:stretch>
            <a:fillRect/>
          </a:stretch>
        </p:blipFill>
        <p:spPr>
          <a:xfrm>
            <a:off x="7833360" y="1300480"/>
            <a:ext cx="3041015" cy="314579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rcRect t="28599" b="3167"/>
          <a:stretch>
            <a:fillRect/>
          </a:stretch>
        </p:blipFill>
        <p:spPr>
          <a:xfrm>
            <a:off x="-2540" y="5782945"/>
            <a:ext cx="12208510" cy="1096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78205" y="1134745"/>
            <a:ext cx="5292090" cy="2014855"/>
          </a:xfrm>
          <a:prstGeom prst="rect">
            <a:avLst/>
          </a:prstGeom>
          <a:solidFill>
            <a:schemeClr val="bg1"/>
          </a:solidFill>
          <a:ln w="9525">
            <a:noFill/>
          </a:ln>
        </p:spPr>
        <p:txBody>
          <a:bodyPr wrap="square" rtlCol="0" anchor="t">
            <a:spAutoFit/>
          </a:bodyPr>
          <a:lstStyle/>
          <a:p>
            <a:pPr lvl="0" algn="l">
              <a:lnSpc>
                <a:spcPct val="125000"/>
              </a:lnSpc>
              <a:spcBef>
                <a:spcPct val="20000"/>
              </a:spcBef>
            </a:pPr>
            <a:r>
              <a:rPr lang="zh-CN" altLang="en-US" sz="2000" b="1" dirty="0">
                <a:solidFill>
                  <a:srgbClr val="0000FF"/>
                </a:solidFill>
                <a:latin typeface="仿宋" panose="02010609060101010101" charset="-122"/>
                <a:ea typeface="仿宋" panose="02010609060101010101" charset="-122"/>
                <a:sym typeface="+mn-ea"/>
              </a:rPr>
              <a:t>工人阶级只有与农民阶级结成巩固的联盟，才能形成强大的力量，才能完成反帝反封建的革命任务。工人阶级对农民的领导，是实现革命领导权的基础。没有工人阶级及其政党的领导，农民的革命动力作用无法得到充分发挥。</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782945"/>
            <a:ext cx="12208510" cy="1096010"/>
          </a:xfrm>
          <a:prstGeom prst="rect">
            <a:avLst/>
          </a:prstGeom>
        </p:spPr>
      </p:pic>
      <p:sp>
        <p:nvSpPr>
          <p:cNvPr id="2" name="文本框 1"/>
          <p:cNvSpPr txBox="1"/>
          <p:nvPr/>
        </p:nvSpPr>
        <p:spPr>
          <a:xfrm>
            <a:off x="6828790" y="3401060"/>
            <a:ext cx="4300220" cy="2014855"/>
          </a:xfrm>
          <a:prstGeom prst="rect">
            <a:avLst/>
          </a:prstGeom>
          <a:solidFill>
            <a:schemeClr val="bg1"/>
          </a:solidFill>
          <a:ln w="9525">
            <a:noFill/>
          </a:ln>
        </p:spPr>
        <p:txBody>
          <a:bodyPr wrap="square" rtlCol="0" anchor="t">
            <a:spAutoFit/>
          </a:bodyPr>
          <a:lstStyle/>
          <a:p>
            <a:pPr lvl="0" algn="l">
              <a:lnSpc>
                <a:spcPct val="125000"/>
              </a:lnSpc>
              <a:spcBef>
                <a:spcPct val="20000"/>
              </a:spcBef>
            </a:pPr>
            <a:r>
              <a:rPr lang="zh-CN" altLang="en-US" sz="2000" b="1" dirty="0">
                <a:solidFill>
                  <a:srgbClr val="0000FF"/>
                </a:solidFill>
                <a:latin typeface="仿宋" panose="02010609060101010101" charset="-122"/>
                <a:ea typeface="仿宋" panose="02010609060101010101" charset="-122"/>
                <a:sym typeface="+mn-ea"/>
              </a:rPr>
              <a:t>陈独秀只注重同国民党合作，忽视农民；张国焘只重视工人运动，忽视农民。虽然他们都感到无产阶级的力量不足，但是都不知道到何处去寻找合作力量。</a:t>
            </a:r>
          </a:p>
        </p:txBody>
      </p:sp>
      <p:pic>
        <p:nvPicPr>
          <p:cNvPr id="4" name="图片 3"/>
          <p:cNvPicPr>
            <a:picLocks noChangeAspect="1"/>
          </p:cNvPicPr>
          <p:nvPr/>
        </p:nvPicPr>
        <p:blipFill>
          <a:blip r:embed="rId4"/>
          <a:srcRect l="4708" t="9798" r="8205" b="12196"/>
          <a:stretch>
            <a:fillRect/>
          </a:stretch>
        </p:blipFill>
        <p:spPr>
          <a:xfrm>
            <a:off x="1355725" y="3331845"/>
            <a:ext cx="4337050" cy="2152650"/>
          </a:xfrm>
          <a:prstGeom prst="rect">
            <a:avLst/>
          </a:prstGeom>
        </p:spPr>
      </p:pic>
      <p:pic>
        <p:nvPicPr>
          <p:cNvPr id="10" name="图片 9"/>
          <p:cNvPicPr>
            <a:picLocks noChangeAspect="1"/>
          </p:cNvPicPr>
          <p:nvPr/>
        </p:nvPicPr>
        <p:blipFill>
          <a:blip r:embed="rId5"/>
          <a:srcRect l="3511" t="6135" r="6016" b="6135"/>
          <a:stretch>
            <a:fillRect/>
          </a:stretch>
        </p:blipFill>
        <p:spPr>
          <a:xfrm>
            <a:off x="7710805" y="812165"/>
            <a:ext cx="2985770" cy="21329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a:spLocks noGrp="1" noChangeArrowheads="1"/>
          </p:cNvSpPr>
          <p:nvPr>
            <p:ph type="body" sz="half" idx="1"/>
          </p:nvPr>
        </p:nvSpPr>
        <p:spPr>
          <a:xfrm>
            <a:off x="3232150" y="2535555"/>
            <a:ext cx="5728335" cy="1786255"/>
          </a:xfrm>
          <a:solidFill>
            <a:schemeClr val="bg1"/>
          </a:solidFill>
          <a:ln>
            <a:noFill/>
          </a:ln>
        </p:spPr>
        <p:txBody>
          <a:bodyPr wrap="square">
            <a:spAutoFit/>
          </a:bodyPr>
          <a:lstStyle/>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一、新民主主义革命理论形成的依据</a:t>
            </a:r>
          </a:p>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二、新民主主义革命的总路线和基本纲领</a:t>
            </a:r>
          </a:p>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三、新民主主义革命的道路和基本经验</a:t>
            </a:r>
          </a:p>
        </p:txBody>
      </p:sp>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grpSp>
        <p:nvGrpSpPr>
          <p:cNvPr id="3" name="组合 23"/>
          <p:cNvGrpSpPr/>
          <p:nvPr/>
        </p:nvGrpSpPr>
        <p:grpSpPr>
          <a:xfrm>
            <a:off x="65405" y="4812030"/>
            <a:ext cx="11990705" cy="1970405"/>
            <a:chOff x="1000100" y="2498526"/>
            <a:chExt cx="7429520" cy="1947677"/>
          </a:xfrm>
        </p:grpSpPr>
        <p:pic>
          <p:nvPicPr>
            <p:cNvPr id="23" name="图片 22" descr="timg.jpg"/>
            <p:cNvPicPr>
              <a:picLocks noChangeAspect="1"/>
            </p:cNvPicPr>
            <p:nvPr/>
          </p:nvPicPr>
          <p:blipFill>
            <a:blip r:embed="rId2" cstate="print">
              <a:clrChange>
                <a:clrFrom>
                  <a:srgbClr val="EBF8FF"/>
                </a:clrFrom>
                <a:clrTo>
                  <a:srgbClr val="EBF8FF">
                    <a:alpha val="0"/>
                  </a:srgbClr>
                </a:clrTo>
              </a:clrChange>
            </a:blip>
            <a:stretch>
              <a:fillRect/>
            </a:stretch>
          </p:blipFill>
          <p:spPr>
            <a:xfrm>
              <a:off x="6000760" y="3015857"/>
              <a:ext cx="1357322" cy="1341843"/>
            </a:xfrm>
            <a:prstGeom prst="rect">
              <a:avLst/>
            </a:prstGeom>
          </p:spPr>
        </p:pic>
        <p:pic>
          <p:nvPicPr>
            <p:cNvPr id="15" name="图片 14" descr="cccfbecd2dd88c38e454ff415dd5d39e.png"/>
            <p:cNvPicPr>
              <a:picLocks noChangeAspect="1"/>
            </p:cNvPicPr>
            <p:nvPr/>
          </p:nvPicPr>
          <p:blipFill>
            <a:blip r:embed="rId3" cstate="print"/>
            <a:srcRect l="71905" t="54167"/>
            <a:stretch>
              <a:fillRect/>
            </a:stretch>
          </p:blipFill>
          <p:spPr>
            <a:xfrm>
              <a:off x="2000232" y="2828895"/>
              <a:ext cx="1440000" cy="1600243"/>
            </a:xfrm>
            <a:prstGeom prst="rect">
              <a:avLst/>
            </a:prstGeom>
          </p:spPr>
        </p:pic>
        <p:pic>
          <p:nvPicPr>
            <p:cNvPr id="13" name="图片 12" descr="cbfc000a94eaa43f99d1e901b2c473a6.png"/>
            <p:cNvPicPr>
              <a:picLocks noChangeAspect="1"/>
            </p:cNvPicPr>
            <p:nvPr/>
          </p:nvPicPr>
          <p:blipFill>
            <a:blip r:embed="rId4" cstate="print"/>
            <a:stretch>
              <a:fillRect/>
            </a:stretch>
          </p:blipFill>
          <p:spPr>
            <a:xfrm>
              <a:off x="1000100" y="2498526"/>
              <a:ext cx="1311864" cy="1859174"/>
            </a:xfrm>
            <a:prstGeom prst="rect">
              <a:avLst/>
            </a:prstGeom>
          </p:spPr>
        </p:pic>
        <p:pic>
          <p:nvPicPr>
            <p:cNvPr id="19" name="图片 18" descr="15ae4496a4fafa71bafad75c720c678f.png"/>
            <p:cNvPicPr>
              <a:picLocks noChangeAspect="1"/>
            </p:cNvPicPr>
            <p:nvPr/>
          </p:nvPicPr>
          <p:blipFill>
            <a:blip r:embed="rId5" cstate="print"/>
            <a:stretch>
              <a:fillRect/>
            </a:stretch>
          </p:blipFill>
          <p:spPr>
            <a:xfrm>
              <a:off x="7000905" y="2500312"/>
              <a:ext cx="1368000" cy="1824000"/>
            </a:xfrm>
            <a:prstGeom prst="rect">
              <a:avLst/>
            </a:prstGeom>
          </p:spPr>
        </p:pic>
        <p:pic>
          <p:nvPicPr>
            <p:cNvPr id="20" name="图片 19" descr="c0fbb6ad72a3a17a25f160c60ebb7d29.png"/>
            <p:cNvPicPr>
              <a:picLocks noChangeAspect="1"/>
            </p:cNvPicPr>
            <p:nvPr/>
          </p:nvPicPr>
          <p:blipFill>
            <a:blip r:embed="rId6" cstate="print"/>
            <a:stretch>
              <a:fillRect/>
            </a:stretch>
          </p:blipFill>
          <p:spPr>
            <a:xfrm>
              <a:off x="1000132" y="3411941"/>
              <a:ext cx="3214678" cy="1017197"/>
            </a:xfrm>
            <a:prstGeom prst="rect">
              <a:avLst/>
            </a:prstGeom>
          </p:spPr>
        </p:pic>
        <p:pic>
          <p:nvPicPr>
            <p:cNvPr id="21" name="图片 20" descr="c0fbb6ad72a3a17a25f160c60ebb7d29.png"/>
            <p:cNvPicPr>
              <a:picLocks noChangeAspect="1"/>
            </p:cNvPicPr>
            <p:nvPr/>
          </p:nvPicPr>
          <p:blipFill>
            <a:blip r:embed="rId6" cstate="print"/>
            <a:stretch>
              <a:fillRect/>
            </a:stretch>
          </p:blipFill>
          <p:spPr>
            <a:xfrm flipH="1">
              <a:off x="5214942" y="3429006"/>
              <a:ext cx="3214678" cy="1017197"/>
            </a:xfrm>
            <a:prstGeom prst="rect">
              <a:avLst/>
            </a:prstGeom>
          </p:spPr>
        </p:pic>
        <p:pic>
          <p:nvPicPr>
            <p:cNvPr id="17" name="图片 16" descr="995939c73c8e6933e9a3da38a65a8d7c.png"/>
            <p:cNvPicPr>
              <a:picLocks noChangeAspect="1"/>
            </p:cNvPicPr>
            <p:nvPr/>
          </p:nvPicPr>
          <p:blipFill>
            <a:blip r:embed="rId7" cstate="print"/>
            <a:stretch>
              <a:fillRect/>
            </a:stretch>
          </p:blipFill>
          <p:spPr>
            <a:xfrm>
              <a:off x="3895252" y="2857500"/>
              <a:ext cx="1800000" cy="1455768"/>
            </a:xfrm>
            <a:prstGeom prst="rect">
              <a:avLst/>
            </a:prstGeom>
          </p:spPr>
        </p:pic>
      </p:grpSp>
      <p:grpSp>
        <p:nvGrpSpPr>
          <p:cNvPr id="14" name="组合 24"/>
          <p:cNvGrpSpPr/>
          <p:nvPr/>
        </p:nvGrpSpPr>
        <p:grpSpPr>
          <a:xfrm>
            <a:off x="1826260" y="624840"/>
            <a:ext cx="8500745" cy="1170305"/>
            <a:chOff x="2367617" y="915566"/>
            <a:chExt cx="5208308" cy="1271546"/>
          </a:xfrm>
          <a:solidFill>
            <a:schemeClr val="bg1"/>
          </a:solidFill>
        </p:grpSpPr>
        <p:pic>
          <p:nvPicPr>
            <p:cNvPr id="16" name="图片 15"/>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739918" y="915566"/>
              <a:ext cx="2795936" cy="1271546"/>
            </a:xfrm>
            <a:prstGeom prst="rect">
              <a:avLst/>
            </a:prstGeom>
            <a:grpFill/>
          </p:spPr>
        </p:pic>
        <p:pic>
          <p:nvPicPr>
            <p:cNvPr id="18" name="图片 17" descr="飞鸟"/>
            <p:cNvPicPr>
              <a:picLocks noChangeAspect="1"/>
            </p:cNvPicPr>
            <p:nvPr/>
          </p:nvPicPr>
          <p:blipFill>
            <a:blip r:embed="rId10" cstate="print"/>
            <a:stretch>
              <a:fillRect/>
            </a:stretch>
          </p:blipFill>
          <p:spPr>
            <a:xfrm>
              <a:off x="2367617" y="1211147"/>
              <a:ext cx="1262380" cy="701040"/>
            </a:xfrm>
            <a:prstGeom prst="rect">
              <a:avLst/>
            </a:prstGeom>
            <a:grpFill/>
          </p:spPr>
        </p:pic>
        <p:pic>
          <p:nvPicPr>
            <p:cNvPr id="22" name="图片 21" descr="飞鸟"/>
            <p:cNvPicPr>
              <a:picLocks noChangeAspect="1"/>
            </p:cNvPicPr>
            <p:nvPr/>
          </p:nvPicPr>
          <p:blipFill>
            <a:blip r:embed="rId11" cstate="print"/>
            <a:stretch>
              <a:fillRect/>
            </a:stretch>
          </p:blipFill>
          <p:spPr>
            <a:xfrm>
              <a:off x="6625280" y="1299871"/>
              <a:ext cx="950645" cy="527924"/>
            </a:xfrm>
            <a:prstGeom prst="rect">
              <a:avLst/>
            </a:prstGeom>
            <a:grpFill/>
          </p:spPr>
        </p:pic>
      </p:gr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1" name="文本框 2081"/>
          <p:cNvSpPr txBox="1"/>
          <p:nvPr/>
        </p:nvSpPr>
        <p:spPr>
          <a:xfrm>
            <a:off x="671195" y="916940"/>
            <a:ext cx="6069965" cy="553085"/>
          </a:xfrm>
          <a:prstGeom prst="rect">
            <a:avLst/>
          </a:prstGeom>
          <a:solidFill>
            <a:schemeClr val="bg1"/>
          </a:solidFill>
          <a:ln w="9525">
            <a:noFill/>
          </a:ln>
        </p:spPr>
        <p:txBody>
          <a:bodyPr wrap="square" rtlCol="0" anchor="t">
            <a:spAutoFit/>
          </a:bodyPr>
          <a:lstStyle/>
          <a:p>
            <a:pPr>
              <a:lnSpc>
                <a:spcPct val="125000"/>
              </a:lnSpc>
              <a:spcBef>
                <a:spcPct val="20000"/>
              </a:spcBef>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sym typeface="+mn-ea"/>
              </a:rPr>
              <a:t>城市小资产阶级是无产阶级的可靠同盟者</a:t>
            </a:r>
          </a:p>
        </p:txBody>
      </p:sp>
      <p:grpSp>
        <p:nvGrpSpPr>
          <p:cNvPr id="4" name="组合 3"/>
          <p:cNvGrpSpPr/>
          <p:nvPr/>
        </p:nvGrpSpPr>
        <p:grpSpPr>
          <a:xfrm>
            <a:off x="1528445" y="2266315"/>
            <a:ext cx="4066225" cy="2232025"/>
            <a:chOff x="4705" y="2225"/>
            <a:chExt cx="6404" cy="3515"/>
          </a:xfrm>
        </p:grpSpPr>
        <p:grpSp>
          <p:nvGrpSpPr>
            <p:cNvPr id="6" name="组合 244749"/>
            <p:cNvGrpSpPr/>
            <p:nvPr/>
          </p:nvGrpSpPr>
          <p:grpSpPr>
            <a:xfrm>
              <a:off x="4705" y="2225"/>
              <a:ext cx="3715" cy="3515"/>
              <a:chOff x="1882" y="890"/>
              <a:chExt cx="1486" cy="1406"/>
            </a:xfrm>
          </p:grpSpPr>
          <p:sp>
            <p:nvSpPr>
              <p:cNvPr id="7" name="左大括号 6"/>
              <p:cNvSpPr/>
              <p:nvPr/>
            </p:nvSpPr>
            <p:spPr>
              <a:xfrm rot="10800000" flipH="1">
                <a:off x="1882" y="890"/>
                <a:ext cx="182" cy="1406"/>
              </a:xfrm>
              <a:prstGeom prst="leftBrace">
                <a:avLst>
                  <a:gd name="adj1" fmla="val 64377"/>
                  <a:gd name="adj2" fmla="val 50778"/>
                </a:avLst>
              </a:prstGeom>
              <a:noFill/>
              <a:ln w="38100" cap="flat" cmpd="sng">
                <a:solidFill>
                  <a:srgbClr val="996600"/>
                </a:solidFill>
                <a:prstDash val="solid"/>
                <a:headEnd type="none" w="med" len="med"/>
                <a:tailEnd type="none" w="med" len="med"/>
              </a:ln>
            </p:spPr>
            <p:txBody>
              <a:bodyPr rot="10800000" wrap="none" anchor="ctr"/>
              <a:lstStyle/>
              <a:p>
                <a:pPr fontAlgn="base">
                  <a:buClr>
                    <a:schemeClr val="bg1"/>
                  </a:buClr>
                </a:pPr>
                <a:endParaRPr sz="3200" b="1" strike="noStrike" noProof="1">
                  <a:effectLst>
                    <a:outerShdw blurRad="38100" dist="38100" dir="2700000">
                      <a:srgbClr val="C0C0C0"/>
                    </a:outerShdw>
                  </a:effectLst>
                  <a:latin typeface="仿宋" panose="02010609060101010101" charset="-122"/>
                  <a:ea typeface="仿宋" panose="02010609060101010101" charset="-122"/>
                </a:endParaRPr>
              </a:p>
            </p:txBody>
          </p:sp>
          <p:grpSp>
            <p:nvGrpSpPr>
              <p:cNvPr id="8" name="组合 244744"/>
              <p:cNvGrpSpPr/>
              <p:nvPr/>
            </p:nvGrpSpPr>
            <p:grpSpPr>
              <a:xfrm>
                <a:off x="2109" y="890"/>
                <a:ext cx="1259" cy="1350"/>
                <a:chOff x="2109" y="890"/>
                <a:chExt cx="1259" cy="1350"/>
              </a:xfrm>
            </p:grpSpPr>
            <p:sp>
              <p:nvSpPr>
                <p:cNvPr id="9" name="文本框 244745"/>
                <p:cNvSpPr txBox="1"/>
                <p:nvPr/>
              </p:nvSpPr>
              <p:spPr>
                <a:xfrm>
                  <a:off x="2109" y="890"/>
                  <a:ext cx="1225" cy="267"/>
                </a:xfrm>
                <a:prstGeom prst="rect">
                  <a:avLst/>
                </a:prstGeom>
                <a:solidFill>
                  <a:schemeClr val="bg1"/>
                </a:solidFill>
                <a:ln w="28575" cap="flat" cmpd="sng">
                  <a:solidFill>
                    <a:schemeClr val="bg1"/>
                  </a:solidFill>
                  <a:prstDash val="solid"/>
                  <a:miter/>
                  <a:headEnd type="none" w="med" len="med"/>
                  <a:tailEnd type="none" w="med" len="med"/>
                </a:ln>
              </p:spPr>
              <p:txBody>
                <a:bodyPr anchor="t">
                  <a:spAutoFit/>
                </a:bodyPr>
                <a:lstStyle/>
                <a:p>
                  <a:pPr marL="1517650" indent="-1517650">
                    <a:lnSpc>
                      <a:spcPct val="90000"/>
                    </a:lnSpc>
                    <a:buClr>
                      <a:schemeClr val="bg1"/>
                    </a:buClr>
                  </a:pPr>
                  <a:r>
                    <a:rPr lang="zh-CN" altLang="en-US" sz="2400" b="1" dirty="0">
                      <a:solidFill>
                        <a:srgbClr val="0000FF"/>
                      </a:solidFill>
                      <a:latin typeface="仿宋" panose="02010609060101010101" charset="-122"/>
                      <a:ea typeface="仿宋" panose="02010609060101010101" charset="-122"/>
                    </a:rPr>
                    <a:t>知识分子</a:t>
                  </a:r>
                </a:p>
              </p:txBody>
            </p:sp>
            <p:sp>
              <p:nvSpPr>
                <p:cNvPr id="10" name="文本框 244746"/>
                <p:cNvSpPr txBox="1"/>
                <p:nvPr/>
              </p:nvSpPr>
              <p:spPr>
                <a:xfrm>
                  <a:off x="2109" y="1253"/>
                  <a:ext cx="1225" cy="290"/>
                </a:xfrm>
                <a:prstGeom prst="rect">
                  <a:avLst/>
                </a:prstGeom>
                <a:solidFill>
                  <a:schemeClr val="bg1"/>
                </a:solidFill>
                <a:ln w="28575" cap="flat" cmpd="sng">
                  <a:solidFill>
                    <a:schemeClr val="bg1"/>
                  </a:solidFill>
                  <a:prstDash val="solid"/>
                  <a:miter/>
                  <a:headEnd type="none" w="med" len="med"/>
                  <a:tailEnd type="none" w="med" len="med"/>
                </a:ln>
              </p:spPr>
              <p:txBody>
                <a:bodyPr anchor="t">
                  <a:spAutoFit/>
                </a:bodyPr>
                <a:lstStyle/>
                <a:p>
                  <a:pPr>
                    <a:buClr>
                      <a:schemeClr val="bg1"/>
                    </a:buClr>
                  </a:pPr>
                  <a:r>
                    <a:rPr lang="zh-CN" altLang="en-US" sz="2400" b="1" dirty="0">
                      <a:solidFill>
                        <a:srgbClr val="0000FF"/>
                      </a:solidFill>
                      <a:latin typeface="仿宋" panose="02010609060101010101" charset="-122"/>
                      <a:ea typeface="仿宋" panose="02010609060101010101" charset="-122"/>
                    </a:rPr>
                    <a:t>小商人</a:t>
                  </a:r>
                </a:p>
              </p:txBody>
            </p:sp>
            <p:sp>
              <p:nvSpPr>
                <p:cNvPr id="11" name="文本框 244747"/>
                <p:cNvSpPr txBox="1"/>
                <p:nvPr/>
              </p:nvSpPr>
              <p:spPr>
                <a:xfrm>
                  <a:off x="2109" y="1979"/>
                  <a:ext cx="1259" cy="261"/>
                </a:xfrm>
                <a:prstGeom prst="rect">
                  <a:avLst/>
                </a:prstGeom>
                <a:solidFill>
                  <a:schemeClr val="bg1"/>
                </a:solidFill>
                <a:ln w="28575" cap="flat" cmpd="sng">
                  <a:solidFill>
                    <a:schemeClr val="bg1"/>
                  </a:solidFill>
                  <a:prstDash val="solid"/>
                  <a:miter/>
                  <a:headEnd type="none" w="med" len="med"/>
                  <a:tailEnd type="none" w="med" len="med"/>
                </a:ln>
              </p:spPr>
              <p:txBody>
                <a:bodyPr anchor="t">
                  <a:spAutoFit/>
                </a:bodyPr>
                <a:lstStyle/>
                <a:p>
                  <a:pPr marL="1517650" lvl="0" indent="-1517650" algn="l">
                    <a:lnSpc>
                      <a:spcPct val="90000"/>
                    </a:lnSpc>
                    <a:buClr>
                      <a:schemeClr val="bg1"/>
                    </a:buClr>
                  </a:pPr>
                  <a:r>
                    <a:rPr lang="zh-CN" altLang="en-US" sz="2400" b="1" dirty="0">
                      <a:solidFill>
                        <a:srgbClr val="0000FF"/>
                      </a:solidFill>
                      <a:latin typeface="仿宋" panose="02010609060101010101" charset="-122"/>
                      <a:ea typeface="仿宋" panose="02010609060101010101" charset="-122"/>
                      <a:sym typeface="+mn-ea"/>
                    </a:rPr>
                    <a:t>自由职业者</a:t>
                  </a:r>
                </a:p>
              </p:txBody>
            </p:sp>
            <p:sp>
              <p:nvSpPr>
                <p:cNvPr id="12" name="文本框 244748"/>
                <p:cNvSpPr txBox="1"/>
                <p:nvPr/>
              </p:nvSpPr>
              <p:spPr>
                <a:xfrm>
                  <a:off x="2109" y="1616"/>
                  <a:ext cx="1215" cy="267"/>
                </a:xfrm>
                <a:prstGeom prst="rect">
                  <a:avLst/>
                </a:prstGeom>
                <a:solidFill>
                  <a:schemeClr val="bg1"/>
                </a:solidFill>
                <a:ln w="28575" cap="flat" cmpd="sng">
                  <a:solidFill>
                    <a:schemeClr val="bg1"/>
                  </a:solidFill>
                  <a:prstDash val="solid"/>
                  <a:miter/>
                  <a:headEnd type="none" w="med" len="med"/>
                  <a:tailEnd type="none" w="med" len="med"/>
                </a:ln>
              </p:spPr>
              <p:txBody>
                <a:bodyPr anchor="t">
                  <a:spAutoFit/>
                </a:bodyPr>
                <a:lstStyle/>
                <a:p>
                  <a:pPr marL="1517650" lvl="0" indent="-1517650" algn="l">
                    <a:lnSpc>
                      <a:spcPct val="90000"/>
                    </a:lnSpc>
                    <a:buClr>
                      <a:schemeClr val="bg1"/>
                    </a:buClr>
                  </a:pPr>
                  <a:r>
                    <a:rPr lang="zh-CN" altLang="en-US" sz="2400" b="1" dirty="0">
                      <a:solidFill>
                        <a:srgbClr val="0000FF"/>
                      </a:solidFill>
                      <a:latin typeface="仿宋" panose="02010609060101010101" charset="-122"/>
                      <a:ea typeface="仿宋" panose="02010609060101010101" charset="-122"/>
                      <a:sym typeface="+mn-ea"/>
                    </a:rPr>
                    <a:t>手工业者</a:t>
                  </a:r>
                </a:p>
              </p:txBody>
            </p:sp>
          </p:grpSp>
        </p:grpSp>
        <p:grpSp>
          <p:nvGrpSpPr>
            <p:cNvPr id="13" name="组合 244759"/>
            <p:cNvGrpSpPr/>
            <p:nvPr/>
          </p:nvGrpSpPr>
          <p:grpSpPr>
            <a:xfrm>
              <a:off x="8448" y="2225"/>
              <a:ext cx="2661" cy="3515"/>
              <a:chOff x="3379" y="890"/>
              <a:chExt cx="1064" cy="1406"/>
            </a:xfrm>
          </p:grpSpPr>
          <p:sp>
            <p:nvSpPr>
              <p:cNvPr id="14" name="文本框 13"/>
              <p:cNvSpPr txBox="1"/>
              <p:nvPr/>
            </p:nvSpPr>
            <p:spPr>
              <a:xfrm>
                <a:off x="3615" y="1460"/>
                <a:ext cx="828" cy="267"/>
              </a:xfrm>
              <a:prstGeom prst="rect">
                <a:avLst/>
              </a:prstGeom>
              <a:solidFill>
                <a:srgbClr val="00B050"/>
              </a:solidFill>
              <a:ln w="28575" cap="flat" cmpd="sng">
                <a:solidFill>
                  <a:schemeClr val="bg1"/>
                </a:solidFill>
                <a:prstDash val="solid"/>
                <a:miter/>
                <a:headEnd type="none" w="med" len="med"/>
                <a:tailEnd type="none" w="med" len="med"/>
              </a:ln>
            </p:spPr>
            <p:txBody>
              <a:bodyPr wrap="square" anchor="t">
                <a:spAutoFit/>
              </a:bodyPr>
              <a:lstStyle/>
              <a:p>
                <a:pPr marL="1517650" lvl="0" indent="-1517650" algn="l">
                  <a:lnSpc>
                    <a:spcPct val="90000"/>
                  </a:lnSpc>
                  <a:buClr>
                    <a:schemeClr val="bg1"/>
                  </a:buClr>
                </a:pPr>
                <a:r>
                  <a:rPr lang="zh-CN" altLang="en-US" sz="2400" b="1" dirty="0">
                    <a:solidFill>
                      <a:srgbClr val="0000FF"/>
                    </a:solidFill>
                    <a:latin typeface="仿宋" panose="02010609060101010101" charset="-122"/>
                    <a:ea typeface="仿宋" panose="02010609060101010101" charset="-122"/>
                    <a:sym typeface="+mn-ea"/>
                  </a:rPr>
                  <a:t> 劳动者</a:t>
                </a:r>
              </a:p>
            </p:txBody>
          </p:sp>
          <p:sp>
            <p:nvSpPr>
              <p:cNvPr id="15" name="左大括号 14"/>
              <p:cNvSpPr/>
              <p:nvPr/>
            </p:nvSpPr>
            <p:spPr>
              <a:xfrm flipH="1">
                <a:off x="3379" y="890"/>
                <a:ext cx="182" cy="1406"/>
              </a:xfrm>
              <a:prstGeom prst="leftBrace">
                <a:avLst>
                  <a:gd name="adj1" fmla="val 66437"/>
                  <a:gd name="adj2" fmla="val 50778"/>
                </a:avLst>
              </a:prstGeom>
              <a:noFill/>
              <a:ln w="38100" cap="flat" cmpd="sng">
                <a:solidFill>
                  <a:srgbClr val="996600"/>
                </a:solidFill>
                <a:prstDash val="solid"/>
                <a:headEnd type="none" w="med" len="med"/>
                <a:tailEnd type="none" w="med" len="med"/>
              </a:ln>
            </p:spPr>
            <p:txBody>
              <a:bodyPr wrap="none" anchor="ctr"/>
              <a:lstStyle/>
              <a:p>
                <a:pPr fontAlgn="base">
                  <a:buClr>
                    <a:schemeClr val="bg1"/>
                  </a:buClr>
                </a:pPr>
                <a:endParaRPr sz="3200" b="1" strike="noStrike" noProof="1">
                  <a:effectLst>
                    <a:outerShdw blurRad="38100" dist="38100" dir="2700000">
                      <a:srgbClr val="C0C0C0"/>
                    </a:outerShdw>
                  </a:effectLst>
                  <a:latin typeface="仿宋" panose="02010609060101010101" charset="-122"/>
                  <a:ea typeface="仿宋" panose="02010609060101010101" charset="-122"/>
                </a:endParaRPr>
              </a:p>
            </p:txBody>
          </p:sp>
        </p:grpSp>
      </p:grpSp>
      <p:sp>
        <p:nvSpPr>
          <p:cNvPr id="100" name="文本框 99"/>
          <p:cNvSpPr txBox="1"/>
          <p:nvPr/>
        </p:nvSpPr>
        <p:spPr>
          <a:xfrm>
            <a:off x="6741160" y="3418840"/>
            <a:ext cx="4924425" cy="2168525"/>
          </a:xfrm>
          <a:prstGeom prst="rect">
            <a:avLst/>
          </a:prstGeom>
          <a:solidFill>
            <a:schemeClr val="bg1"/>
          </a:solidFill>
          <a:ln w="9525">
            <a:noFill/>
          </a:ln>
        </p:spPr>
        <p:txBody>
          <a:bodyPr wrap="square" rtlCol="0" anchor="t">
            <a:spAutoFit/>
          </a:bodyPr>
          <a:lstStyle/>
          <a:p>
            <a:pPr>
              <a:lnSpc>
                <a:spcPct val="125000"/>
              </a:lnSpc>
              <a:spcBef>
                <a:spcPct val="20000"/>
              </a:spcBef>
            </a:pPr>
            <a:r>
              <a:rPr lang="zh-CN" altLang="en-US" b="1" dirty="0">
                <a:solidFill>
                  <a:srgbClr val="0000FF"/>
                </a:solidFill>
                <a:latin typeface="仿宋" panose="02010609060101010101" charset="-122"/>
                <a:ea typeface="仿宋" panose="02010609060101010101" charset="-122"/>
                <a:sym typeface="+mn-ea"/>
              </a:rPr>
              <a:t>受帝国主义、封建主义和官僚资本主义的压迫，有强烈的革命欲望。较高的文化水平使他们能自觉对中国社会进行理性思考，来寻求救国真理。中共早期党员多出身于小资产阶级。没有文化的无产阶级正是接受了他们所宣传的马克思列宁主义才真正认识到自己的历史使命。</a:t>
            </a:r>
          </a:p>
        </p:txBody>
      </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5" name="图片 4"/>
          <p:cNvPicPr>
            <a:picLocks noChangeAspect="1"/>
          </p:cNvPicPr>
          <p:nvPr/>
        </p:nvPicPr>
        <p:blipFill>
          <a:blip r:embed="rId3"/>
          <a:srcRect l="26565" t="10724" r="25669" b="5654"/>
          <a:stretch>
            <a:fillRect/>
          </a:stretch>
        </p:blipFill>
        <p:spPr>
          <a:xfrm>
            <a:off x="8585835" y="1139825"/>
            <a:ext cx="1735455" cy="2279015"/>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rcRect t="28599" b="3167"/>
          <a:stretch>
            <a:fillRect/>
          </a:stretch>
        </p:blipFill>
        <p:spPr>
          <a:xfrm>
            <a:off x="-2540" y="5782945"/>
            <a:ext cx="12208510" cy="1096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9" name="文本框 2081"/>
          <p:cNvSpPr txBox="1"/>
          <p:nvPr/>
        </p:nvSpPr>
        <p:spPr>
          <a:xfrm>
            <a:off x="755015" y="739775"/>
            <a:ext cx="5708015" cy="553085"/>
          </a:xfrm>
          <a:prstGeom prst="rect">
            <a:avLst/>
          </a:prstGeom>
          <a:solidFill>
            <a:schemeClr val="bg1"/>
          </a:solidFill>
          <a:ln w="9525">
            <a:noFill/>
          </a:ln>
        </p:spPr>
        <p:txBody>
          <a:bodyPr wrap="square" rtlCol="0" anchor="t">
            <a:spAutoFit/>
          </a:bodyPr>
          <a:lstStyle/>
          <a:p>
            <a:pPr>
              <a:lnSpc>
                <a:spcPct val="125000"/>
              </a:lnSpc>
              <a:spcBef>
                <a:spcPct val="20000"/>
              </a:spcBef>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sym typeface="+mn-ea"/>
              </a:rPr>
              <a:t>民族资产阶级是中国革命的动力之一</a:t>
            </a:r>
          </a:p>
        </p:txBody>
      </p:sp>
      <p:sp>
        <p:nvSpPr>
          <p:cNvPr id="3" name="文本框 2"/>
          <p:cNvSpPr txBox="1"/>
          <p:nvPr/>
        </p:nvSpPr>
        <p:spPr>
          <a:xfrm>
            <a:off x="755015" y="1610995"/>
            <a:ext cx="4987925" cy="2399665"/>
          </a:xfrm>
          <a:prstGeom prst="rect">
            <a:avLst/>
          </a:prstGeom>
          <a:solidFill>
            <a:schemeClr val="bg1"/>
          </a:solidFill>
          <a:ln w="9525">
            <a:noFill/>
          </a:ln>
        </p:spPr>
        <p:txBody>
          <a:bodyPr wrap="square" rtlCol="0" anchor="t">
            <a:spAutoFit/>
          </a:bodyPr>
          <a:lstStyle/>
          <a:p>
            <a:pPr lvl="0" algn="l">
              <a:lnSpc>
                <a:spcPct val="125000"/>
              </a:lnSpc>
              <a:spcBef>
                <a:spcPct val="20000"/>
              </a:spcBef>
            </a:pPr>
            <a:r>
              <a:rPr lang="zh-CN" altLang="en-US" sz="2000" b="1" dirty="0">
                <a:solidFill>
                  <a:srgbClr val="FF0000"/>
                </a:solidFill>
                <a:latin typeface="仿宋" panose="02010609060101010101" charset="-122"/>
                <a:ea typeface="仿宋" panose="02010609060101010101" charset="-122"/>
                <a:sym typeface="+mn-ea"/>
              </a:rPr>
              <a:t>一个带有两面性的阶级：革命性、动摇性</a:t>
            </a:r>
            <a:r>
              <a:rPr lang="zh-CN" altLang="en-US" sz="2000" b="1" dirty="0">
                <a:solidFill>
                  <a:srgbClr val="0000FF"/>
                </a:solidFill>
                <a:latin typeface="仿宋" panose="02010609060101010101" charset="-122"/>
                <a:ea typeface="仿宋" panose="02010609060101010101" charset="-122"/>
                <a:sym typeface="+mn-ea"/>
              </a:rPr>
              <a:t>。在一定时期内和一定程度上能够参加反帝反封建的革命，而在另一时期，又有跟在官僚资产阶级后面反对革命的危险。因此，它既不可能充当革命的主要力量，更不可能是革命的领导力量。</a:t>
            </a:r>
          </a:p>
        </p:txBody>
      </p:sp>
      <p:pic>
        <p:nvPicPr>
          <p:cNvPr id="58384" name="图片 88128" descr="20080410092458922"/>
          <p:cNvPicPr>
            <a:picLocks noChangeAspect="1"/>
          </p:cNvPicPr>
          <p:nvPr/>
        </p:nvPicPr>
        <p:blipFill>
          <a:blip r:embed="rId3">
            <a:clrChange>
              <a:clrFrom>
                <a:srgbClr val="FFFFFF"/>
              </a:clrFrom>
              <a:clrTo>
                <a:srgbClr val="FFFFFF">
                  <a:alpha val="0"/>
                </a:srgbClr>
              </a:clrTo>
            </a:clrChange>
          </a:blip>
          <a:stretch>
            <a:fillRect/>
          </a:stretch>
        </p:blipFill>
        <p:spPr>
          <a:xfrm>
            <a:off x="1007110" y="4227195"/>
            <a:ext cx="3890010" cy="2222500"/>
          </a:xfrm>
          <a:prstGeom prst="rect">
            <a:avLst/>
          </a:prstGeom>
          <a:noFill/>
          <a:ln w="9525">
            <a:noFill/>
          </a:ln>
        </p:spPr>
      </p:pic>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sp>
        <p:nvSpPr>
          <p:cNvPr id="5" name="文本框 4"/>
          <p:cNvSpPr txBox="1"/>
          <p:nvPr/>
        </p:nvSpPr>
        <p:spPr>
          <a:xfrm>
            <a:off x="6555105" y="1610995"/>
            <a:ext cx="4946650" cy="2014855"/>
          </a:xfrm>
          <a:prstGeom prst="rect">
            <a:avLst/>
          </a:prstGeom>
          <a:solidFill>
            <a:schemeClr val="bg1"/>
          </a:solidFill>
          <a:ln w="9525">
            <a:noFill/>
          </a:ln>
        </p:spPr>
        <p:txBody>
          <a:bodyPr wrap="square" rtlCol="0" anchor="t">
            <a:spAutoFit/>
          </a:bodyPr>
          <a:lstStyle/>
          <a:p>
            <a:pPr lvl="0" algn="l">
              <a:lnSpc>
                <a:spcPct val="125000"/>
              </a:lnSpc>
              <a:spcBef>
                <a:spcPct val="20000"/>
              </a:spcBef>
            </a:pPr>
            <a:r>
              <a:rPr lang="zh-CN" altLang="en-US" sz="2000" b="1" dirty="0">
                <a:solidFill>
                  <a:srgbClr val="0000FF"/>
                </a:solidFill>
                <a:latin typeface="仿宋" panose="02010609060101010101" charset="-122"/>
                <a:ea typeface="仿宋" panose="02010609060101010101" charset="-122"/>
                <a:sym typeface="+mn-ea"/>
              </a:rPr>
              <a:t>中国共产党对民族资产阶级在经济上实行保护民族工商业的政策，在政治上争取它，对其动摇性和妥协性进行批评和斗争，又斗争又联合，这是合乎实际的，是争取革命胜利的需要。</a:t>
            </a:r>
          </a:p>
        </p:txBody>
      </p:sp>
      <p:grpSp>
        <p:nvGrpSpPr>
          <p:cNvPr id="18" name="组合 24"/>
          <p:cNvGrpSpPr/>
          <p:nvPr/>
        </p:nvGrpSpPr>
        <p:grpSpPr>
          <a:xfrm>
            <a:off x="6106160" y="4753610"/>
            <a:ext cx="5290820" cy="1319530"/>
            <a:chOff x="2367617" y="915566"/>
            <a:chExt cx="5208308" cy="1271546"/>
          </a:xfrm>
          <a:solidFill>
            <a:schemeClr val="bg1"/>
          </a:solidFill>
        </p:grpSpPr>
        <p:pic>
          <p:nvPicPr>
            <p:cNvPr id="19" name="图片 18"/>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739918" y="915566"/>
              <a:ext cx="2795936" cy="1271546"/>
            </a:xfrm>
            <a:prstGeom prst="rect">
              <a:avLst/>
            </a:prstGeom>
            <a:grpFill/>
          </p:spPr>
        </p:pic>
        <p:pic>
          <p:nvPicPr>
            <p:cNvPr id="20" name="图片 19" descr="飞鸟"/>
            <p:cNvPicPr>
              <a:picLocks noChangeAspect="1"/>
            </p:cNvPicPr>
            <p:nvPr/>
          </p:nvPicPr>
          <p:blipFill>
            <a:blip r:embed="rId6" cstate="print"/>
            <a:stretch>
              <a:fillRect/>
            </a:stretch>
          </p:blipFill>
          <p:spPr>
            <a:xfrm>
              <a:off x="2367617" y="1211147"/>
              <a:ext cx="1262380" cy="701040"/>
            </a:xfrm>
            <a:prstGeom prst="rect">
              <a:avLst/>
            </a:prstGeom>
            <a:grpFill/>
          </p:spPr>
        </p:pic>
        <p:pic>
          <p:nvPicPr>
            <p:cNvPr id="22" name="图片 21" descr="飞鸟"/>
            <p:cNvPicPr>
              <a:picLocks noChangeAspect="1"/>
            </p:cNvPicPr>
            <p:nvPr/>
          </p:nvPicPr>
          <p:blipFill>
            <a:blip r:embed="rId7" cstate="print"/>
            <a:stretch>
              <a:fillRect/>
            </a:stretch>
          </p:blipFill>
          <p:spPr>
            <a:xfrm>
              <a:off x="6625280" y="1299871"/>
              <a:ext cx="950645" cy="527924"/>
            </a:xfrm>
            <a:prstGeom prst="rect">
              <a:avLst/>
            </a:prstGeom>
            <a:grpFill/>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7"/>
          <p:cNvSpPr>
            <a:spLocks noGrp="1"/>
          </p:cNvSpPr>
          <p:nvPr>
            <p:ph type="sldNum" sz="quarter" idx="12"/>
          </p:nvPr>
        </p:nvSpPr>
        <p:spPr>
          <a:noFill/>
          <a:ln>
            <a:miter lim="800000"/>
          </a:ln>
        </p:spPr>
        <p:txBody>
          <a:bodyPr/>
          <a:lstStyle/>
          <a:p>
            <a:pPr>
              <a:buFontTx/>
              <a:buNone/>
            </a:pPr>
            <a:fld id="{2028FE64-3F5D-444B-A7C9-52DEEE75535A}" type="slidenum">
              <a:rPr lang="zh-CN" altLang="en-US" smtClean="0">
                <a:ea typeface="宋体" panose="02010600030101010101" pitchFamily="2" charset="-122"/>
              </a:rPr>
              <a:t>32</a:t>
            </a:fld>
            <a:endParaRPr lang="en-US" altLang="zh-CN">
              <a:ea typeface="宋体" panose="02010600030101010101" pitchFamily="2" charset="-122"/>
            </a:endParaRPr>
          </a:p>
        </p:txBody>
      </p:sp>
      <p:sp>
        <p:nvSpPr>
          <p:cNvPr id="9223" name="Text Box 7"/>
          <p:cNvSpPr txBox="1">
            <a:spLocks noChangeArrowheads="1"/>
          </p:cNvSpPr>
          <p:nvPr/>
        </p:nvSpPr>
        <p:spPr bwMode="auto">
          <a:xfrm>
            <a:off x="5808134" y="188914"/>
            <a:ext cx="338554" cy="572464"/>
          </a:xfrm>
          <a:prstGeom prst="rect">
            <a:avLst/>
          </a:prstGeom>
          <a:noFill/>
          <a:ln w="9525">
            <a:noFill/>
            <a:miter lim="800000"/>
          </a:ln>
        </p:spPr>
        <p:txBody>
          <a:bodyPr wrap="none">
            <a:spAutoFit/>
          </a:bodyPr>
          <a:lstStyle/>
          <a:p>
            <a:pPr eaLnBrk="1" hangingPunct="1">
              <a:lnSpc>
                <a:spcPct val="130000"/>
              </a:lnSpc>
            </a:pPr>
            <a:r>
              <a:rPr lang="zh-CN" altLang="en-US" sz="2400">
                <a:latin typeface="黑体" panose="02010609060101010101" pitchFamily="49" charset="-122"/>
                <a:ea typeface="黑体" panose="02010609060101010101" pitchFamily="49" charset="-122"/>
                <a:sym typeface="Arial" panose="020B0604020202020204" pitchFamily="34" charset="0"/>
              </a:rPr>
              <a:t> </a:t>
            </a:r>
            <a:endParaRPr lang="zh-CN" altLang="en-US" sz="2400">
              <a:latin typeface="黑体" panose="02010609060101010101" pitchFamily="49" charset="-122"/>
              <a:ea typeface="黑体" panose="02010609060101010101" pitchFamily="49" charset="-122"/>
            </a:endParaRPr>
          </a:p>
        </p:txBody>
      </p:sp>
      <p:sp>
        <p:nvSpPr>
          <p:cNvPr id="26629" name="Text Box 5"/>
          <p:cNvSpPr txBox="1">
            <a:spLocks noChangeArrowheads="1"/>
          </p:cNvSpPr>
          <p:nvPr/>
        </p:nvSpPr>
        <p:spPr bwMode="auto">
          <a:xfrm>
            <a:off x="1370965" y="2972435"/>
            <a:ext cx="4999355" cy="2159000"/>
          </a:xfrm>
          <a:prstGeom prst="rect">
            <a:avLst/>
          </a:prstGeom>
          <a:solidFill>
            <a:schemeClr val="bg1"/>
          </a:solidFill>
          <a:ln w="9525">
            <a:noFill/>
          </a:ln>
        </p:spPr>
        <p:txBody>
          <a:bodyPr wrap="square" rtlCol="0" anchor="t">
            <a:spAutoFit/>
          </a:bodyPr>
          <a:lstStyle/>
          <a:p>
            <a:pPr lvl="0" algn="l">
              <a:lnSpc>
                <a:spcPct val="125000"/>
              </a:lnSpc>
              <a:spcBef>
                <a:spcPct val="20000"/>
              </a:spcBef>
            </a:pPr>
            <a:r>
              <a:rPr lang="zh-CN" altLang="en-US" sz="2400" b="1" dirty="0">
                <a:solidFill>
                  <a:srgbClr val="0000FF"/>
                </a:solidFill>
                <a:latin typeface="仿宋" panose="02010609060101010101" charset="-122"/>
                <a:ea typeface="仿宋" panose="02010609060101010101" charset="-122"/>
                <a:sym typeface="Arial" panose="020B0604020202020204" pitchFamily="34" charset="0"/>
              </a:rPr>
              <a:t>无产阶级的领导权是</a:t>
            </a:r>
          </a:p>
          <a:p>
            <a:pPr lvl="0" algn="l">
              <a:lnSpc>
                <a:spcPct val="125000"/>
              </a:lnSpc>
              <a:spcBef>
                <a:spcPct val="20000"/>
              </a:spcBef>
            </a:pPr>
            <a:r>
              <a:rPr lang="zh-CN" altLang="en-US" sz="2400" b="1" dirty="0">
                <a:solidFill>
                  <a:srgbClr val="0000FF"/>
                </a:solidFill>
                <a:latin typeface="仿宋" panose="02010609060101010101" charset="-122"/>
                <a:ea typeface="仿宋" panose="02010609060101010101" charset="-122"/>
                <a:sym typeface="Arial" panose="020B0604020202020204" pitchFamily="34" charset="0"/>
              </a:rPr>
              <a:t>中国革命的中心问题</a:t>
            </a:r>
          </a:p>
          <a:p>
            <a:pPr lvl="0" algn="l">
              <a:lnSpc>
                <a:spcPct val="125000"/>
              </a:lnSpc>
              <a:spcBef>
                <a:spcPct val="20000"/>
              </a:spcBef>
            </a:pPr>
            <a:r>
              <a:rPr lang="zh-CN" altLang="en-US" sz="2400" b="1" dirty="0">
                <a:solidFill>
                  <a:srgbClr val="0000FF"/>
                </a:solidFill>
                <a:latin typeface="仿宋" panose="02010609060101010101" charset="-122"/>
                <a:ea typeface="仿宋" panose="02010609060101010101" charset="-122"/>
                <a:sym typeface="Arial" panose="020B0604020202020204" pitchFamily="34" charset="0"/>
              </a:rPr>
              <a:t>新民主主义革命理论的核心问题</a:t>
            </a:r>
          </a:p>
          <a:p>
            <a:pPr lvl="0" algn="l">
              <a:lnSpc>
                <a:spcPct val="125000"/>
              </a:lnSpc>
              <a:spcBef>
                <a:spcPct val="20000"/>
              </a:spcBef>
            </a:pPr>
            <a:r>
              <a:rPr lang="zh-CN" altLang="en-US" sz="2400" b="1" dirty="0">
                <a:solidFill>
                  <a:srgbClr val="0000FF"/>
                </a:solidFill>
                <a:latin typeface="仿宋" panose="02010609060101010101" charset="-122"/>
                <a:ea typeface="仿宋" panose="02010609060101010101" charset="-122"/>
                <a:sym typeface="Arial" panose="020B0604020202020204" pitchFamily="34" charset="0"/>
              </a:rPr>
              <a:t>新旧民主主义革命的根本区别</a:t>
            </a:r>
          </a:p>
        </p:txBody>
      </p:sp>
      <p:sp>
        <p:nvSpPr>
          <p:cNvPr id="2" name="文本框 1"/>
          <p:cNvSpPr txBox="1"/>
          <p:nvPr/>
        </p:nvSpPr>
        <p:spPr>
          <a:xfrm>
            <a:off x="1370965" y="1212215"/>
            <a:ext cx="4219575" cy="553085"/>
          </a:xfrm>
          <a:prstGeom prst="rect">
            <a:avLst/>
          </a:prstGeom>
          <a:solidFill>
            <a:schemeClr val="bg1"/>
          </a:solidFill>
          <a:ln w="9525">
            <a:noFill/>
          </a:ln>
        </p:spPr>
        <p:txBody>
          <a:bodyPr wrap="square" rtlCol="0" anchor="t">
            <a:spAutoFit/>
          </a:bodyPr>
          <a:lstStyle/>
          <a:p>
            <a:pPr lvl="0" algn="l">
              <a:lnSpc>
                <a:spcPct val="125000"/>
              </a:lnSpc>
              <a:spcBef>
                <a:spcPct val="20000"/>
              </a:spcBef>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3.新民主主义革命的领导力量</a:t>
            </a:r>
          </a:p>
        </p:txBody>
      </p:sp>
      <p:grpSp>
        <p:nvGrpSpPr>
          <p:cNvPr id="4" name="组合 3"/>
          <p:cNvGrpSpPr/>
          <p:nvPr/>
        </p:nvGrpSpPr>
        <p:grpSpPr>
          <a:xfrm>
            <a:off x="6848475" y="2934335"/>
            <a:ext cx="4024630" cy="2219302"/>
            <a:chOff x="13794" y="5640"/>
            <a:chExt cx="4705" cy="2721"/>
          </a:xfrm>
        </p:grpSpPr>
        <p:pic>
          <p:nvPicPr>
            <p:cNvPr id="60424" name="图片 90134" descr="W020090622560378434706"/>
            <p:cNvPicPr>
              <a:picLocks noChangeAspect="1"/>
            </p:cNvPicPr>
            <p:nvPr/>
          </p:nvPicPr>
          <p:blipFill>
            <a:blip r:embed="rId3"/>
            <a:stretch>
              <a:fillRect/>
            </a:stretch>
          </p:blipFill>
          <p:spPr>
            <a:xfrm>
              <a:off x="14040" y="5640"/>
              <a:ext cx="4213" cy="2215"/>
            </a:xfrm>
            <a:prstGeom prst="rect">
              <a:avLst/>
            </a:prstGeom>
            <a:noFill/>
            <a:ln w="9525">
              <a:noFill/>
            </a:ln>
          </p:spPr>
        </p:pic>
        <p:sp>
          <p:nvSpPr>
            <p:cNvPr id="60425" name="矩形 90135"/>
            <p:cNvSpPr/>
            <p:nvPr/>
          </p:nvSpPr>
          <p:spPr>
            <a:xfrm>
              <a:off x="13794" y="7909"/>
              <a:ext cx="4705" cy="452"/>
            </a:xfrm>
            <a:prstGeom prst="rect">
              <a:avLst/>
            </a:prstGeom>
            <a:solidFill>
              <a:schemeClr val="bg1"/>
            </a:solidFill>
            <a:ln w="9525">
              <a:noFill/>
            </a:ln>
          </p:spPr>
          <p:txBody>
            <a:bodyPr anchor="ctr">
              <a:spAutoFit/>
            </a:bodyPr>
            <a:lstStyle/>
            <a:p>
              <a:pPr algn="ctr"/>
              <a:r>
                <a:rPr lang="zh-CN" altLang="en-US" b="1" dirty="0">
                  <a:solidFill>
                    <a:srgbClr val="0000FF"/>
                  </a:solidFill>
                  <a:latin typeface="仿宋" panose="02010609060101010101" charset="-122"/>
                  <a:ea typeface="仿宋" panose="02010609060101010101" charset="-122"/>
                </a:rPr>
                <a:t>京汉铁路总工会罢工工人代表合影</a:t>
              </a:r>
            </a:p>
          </p:txBody>
        </p: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rcRect t="28599" b="3167"/>
          <a:stretch>
            <a:fillRect/>
          </a:stretch>
        </p:blipFill>
        <p:spPr>
          <a:xfrm>
            <a:off x="-2540" y="5782945"/>
            <a:ext cx="12208510" cy="1096010"/>
          </a:xfrm>
          <a:prstGeom prst="rect">
            <a:avLst/>
          </a:prstGeom>
        </p:spPr>
      </p:pic>
      <p:pic>
        <p:nvPicPr>
          <p:cNvPr id="10" name="图片 9"/>
          <p:cNvPicPr>
            <a:picLocks noChangeAspect="1"/>
          </p:cNvPicPr>
          <p:nvPr/>
        </p:nvPicPr>
        <p:blipFill>
          <a:blip r:embed="rId5"/>
          <a:srcRect l="3511" t="6135" r="6016" b="6135"/>
          <a:stretch>
            <a:fillRect/>
          </a:stretch>
        </p:blipFill>
        <p:spPr>
          <a:xfrm>
            <a:off x="7833360" y="857250"/>
            <a:ext cx="2292350" cy="1637665"/>
          </a:xfrm>
          <a:prstGeom prst="rect">
            <a:avLst/>
          </a:prstGeom>
        </p:spPr>
      </p:pic>
    </p:spTree>
  </p:cSld>
  <p:clrMapOvr>
    <a:masterClrMapping/>
  </p:clrMapOvr>
  <p:transition spd="med">
    <p:diamond/>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Text Box 7"/>
          <p:cNvSpPr txBox="1">
            <a:spLocks noChangeArrowheads="1"/>
          </p:cNvSpPr>
          <p:nvPr/>
        </p:nvSpPr>
        <p:spPr bwMode="auto">
          <a:xfrm>
            <a:off x="5808134" y="188914"/>
            <a:ext cx="338554" cy="572464"/>
          </a:xfrm>
          <a:prstGeom prst="rect">
            <a:avLst/>
          </a:prstGeom>
          <a:noFill/>
          <a:ln w="9525">
            <a:noFill/>
            <a:miter lim="800000"/>
          </a:ln>
        </p:spPr>
        <p:txBody>
          <a:bodyPr wrap="none">
            <a:spAutoFit/>
          </a:bodyPr>
          <a:lstStyle/>
          <a:p>
            <a:pPr eaLnBrk="1" hangingPunct="1">
              <a:lnSpc>
                <a:spcPct val="130000"/>
              </a:lnSpc>
            </a:pPr>
            <a:r>
              <a:rPr lang="zh-CN" altLang="en-US" sz="2400">
                <a:latin typeface="黑体" panose="02010609060101010101" pitchFamily="49" charset="-122"/>
                <a:ea typeface="黑体" panose="02010609060101010101" pitchFamily="49" charset="-122"/>
                <a:sym typeface="Arial" panose="020B0604020202020204" pitchFamily="34" charset="0"/>
              </a:rPr>
              <a:t> </a:t>
            </a:r>
            <a:endParaRPr lang="zh-CN" altLang="en-US" sz="2400">
              <a:latin typeface="黑体" panose="02010609060101010101" pitchFamily="49" charset="-122"/>
              <a:ea typeface="黑体" panose="02010609060101010101" pitchFamily="49" charset="-122"/>
            </a:endParaRPr>
          </a:p>
        </p:txBody>
      </p:sp>
      <p:sp>
        <p:nvSpPr>
          <p:cNvPr id="26630" name="Text Box 6"/>
          <p:cNvSpPr txBox="1">
            <a:spLocks noChangeArrowheads="1"/>
          </p:cNvSpPr>
          <p:nvPr/>
        </p:nvSpPr>
        <p:spPr bwMode="auto">
          <a:xfrm>
            <a:off x="953770" y="1261110"/>
            <a:ext cx="4316730" cy="553085"/>
          </a:xfrm>
          <a:prstGeom prst="rect">
            <a:avLst/>
          </a:prstGeom>
          <a:solidFill>
            <a:schemeClr val="bg1"/>
          </a:solidFill>
          <a:ln w="9525">
            <a:noFill/>
          </a:ln>
        </p:spPr>
        <p:txBody>
          <a:bodyPr wrap="square" rtlCol="0" anchor="t">
            <a:spAutoFit/>
          </a:bodyPr>
          <a:lstStyle/>
          <a:p>
            <a:pPr lvl="0" algn="l">
              <a:lnSpc>
                <a:spcPct val="125000"/>
              </a:lnSpc>
              <a:spcBef>
                <a:spcPct val="20000"/>
              </a:spcBef>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（1）无产阶级领导的必然性</a:t>
            </a:r>
          </a:p>
        </p:txBody>
      </p:sp>
      <p:sp>
        <p:nvSpPr>
          <p:cNvPr id="26632" name="Text Box 8"/>
          <p:cNvSpPr txBox="1">
            <a:spLocks noChangeArrowheads="1"/>
          </p:cNvSpPr>
          <p:nvPr/>
        </p:nvSpPr>
        <p:spPr bwMode="auto">
          <a:xfrm>
            <a:off x="953770" y="2313940"/>
            <a:ext cx="4126865" cy="2230755"/>
          </a:xfrm>
          <a:prstGeom prst="rect">
            <a:avLst/>
          </a:prstGeom>
          <a:solidFill>
            <a:schemeClr val="bg1"/>
          </a:solidFill>
          <a:ln w="9525">
            <a:noFill/>
            <a:miter lim="800000"/>
          </a:ln>
        </p:spPr>
        <p:txBody>
          <a:bodyPr wrap="square">
            <a:spAutoFit/>
          </a:bodyPr>
          <a:lstStyle/>
          <a:p>
            <a:pPr eaLnBrk="1" hangingPunct="1">
              <a:lnSpc>
                <a:spcPct val="130000"/>
              </a:lnSpc>
              <a:spcBef>
                <a:spcPct val="20000"/>
              </a:spcBef>
            </a:pPr>
            <a:r>
              <a:rPr lang="zh-CN" altLang="en-US" sz="2400" b="1" dirty="0">
                <a:solidFill>
                  <a:srgbClr val="FF0000"/>
                </a:solidFill>
                <a:latin typeface="仿宋" panose="02010609060101010101" charset="-122"/>
                <a:ea typeface="仿宋" panose="02010609060101010101" charset="-122"/>
                <a:sym typeface="Arial" panose="020B0604020202020204" pitchFamily="34" charset="0"/>
              </a:rPr>
              <a:t>客观条件：</a:t>
            </a:r>
            <a:endParaRPr lang="en-US" altLang="zh-CN" sz="2400" b="1" dirty="0">
              <a:solidFill>
                <a:srgbClr val="FF0000"/>
              </a:solidFill>
              <a:latin typeface="仿宋" panose="02010609060101010101" charset="-122"/>
              <a:ea typeface="仿宋" panose="02010609060101010101" charset="-122"/>
              <a:sym typeface="Arial" panose="020B0604020202020204" pitchFamily="34" charset="0"/>
            </a:endParaRPr>
          </a:p>
          <a:p>
            <a:pPr eaLnBrk="1" hangingPunct="1">
              <a:lnSpc>
                <a:spcPct val="130000"/>
              </a:lnSpc>
              <a:spcBef>
                <a:spcPct val="20000"/>
              </a:spcBef>
            </a:pPr>
            <a:r>
              <a:rPr lang="zh-CN" altLang="en-US" sz="2400" b="1" dirty="0">
                <a:solidFill>
                  <a:srgbClr val="0000CC"/>
                </a:solidFill>
                <a:latin typeface="仿宋" panose="02010609060101010101" charset="-122"/>
                <a:ea typeface="仿宋" panose="02010609060101010101" charset="-122"/>
                <a:sym typeface="Arial" panose="020B0604020202020204" pitchFamily="34" charset="0"/>
              </a:rPr>
              <a:t>帝国主义不允许</a:t>
            </a:r>
          </a:p>
          <a:p>
            <a:pPr eaLnBrk="1" hangingPunct="1">
              <a:lnSpc>
                <a:spcPct val="130000"/>
              </a:lnSpc>
              <a:spcBef>
                <a:spcPct val="20000"/>
              </a:spcBef>
            </a:pPr>
            <a:r>
              <a:rPr lang="zh-CN" altLang="en-US" sz="2400" b="1" dirty="0">
                <a:solidFill>
                  <a:srgbClr val="0000CC"/>
                </a:solidFill>
                <a:latin typeface="仿宋" panose="02010609060101010101" charset="-122"/>
                <a:ea typeface="仿宋" panose="02010609060101010101" charset="-122"/>
                <a:sym typeface="Arial" panose="020B0604020202020204" pitchFamily="34" charset="0"/>
              </a:rPr>
              <a:t>民族资产阶级软弱和妥协</a:t>
            </a:r>
          </a:p>
          <a:p>
            <a:pPr eaLnBrk="1" hangingPunct="1">
              <a:lnSpc>
                <a:spcPct val="130000"/>
              </a:lnSpc>
              <a:spcBef>
                <a:spcPct val="20000"/>
              </a:spcBef>
            </a:pPr>
            <a:r>
              <a:rPr lang="zh-CN" altLang="en-US" sz="2400" b="1" dirty="0">
                <a:solidFill>
                  <a:srgbClr val="0000CC"/>
                </a:solidFill>
                <a:latin typeface="仿宋" panose="02010609060101010101" charset="-122"/>
                <a:ea typeface="仿宋" panose="02010609060101010101" charset="-122"/>
                <a:sym typeface="Arial" panose="020B0604020202020204" pitchFamily="34" charset="0"/>
              </a:rPr>
              <a:t>无产阶级的强大和革命彻底</a:t>
            </a:r>
          </a:p>
        </p:txBody>
      </p:sp>
      <p:sp>
        <p:nvSpPr>
          <p:cNvPr id="3" name="文本框 2"/>
          <p:cNvSpPr txBox="1"/>
          <p:nvPr/>
        </p:nvSpPr>
        <p:spPr>
          <a:xfrm>
            <a:off x="6496050" y="5031740"/>
            <a:ext cx="4857115" cy="1245235"/>
          </a:xfrm>
          <a:prstGeom prst="rect">
            <a:avLst/>
          </a:prstGeom>
          <a:solidFill>
            <a:schemeClr val="bg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t">
            <a:spAutoFit/>
          </a:bodyPr>
          <a:lstStyle/>
          <a:p>
            <a:pPr>
              <a:lnSpc>
                <a:spcPct val="125000"/>
              </a:lnSpc>
              <a:spcBef>
                <a:spcPct val="50000"/>
              </a:spcBef>
              <a:buClr>
                <a:schemeClr val="bg1"/>
              </a:buClr>
            </a:pPr>
            <a:r>
              <a:rPr lang="zh-CN" altLang="en-US" sz="2000" b="1" dirty="0">
                <a:solidFill>
                  <a:srgbClr val="0000FF"/>
                </a:solidFill>
                <a:latin typeface="仿宋" panose="02010609060101010101" charset="-122"/>
                <a:ea typeface="仿宋" panose="02010609060101010101" charset="-122"/>
                <a:sym typeface="+mn-ea"/>
              </a:rPr>
              <a:t>新民主主义革命不能由任何别的阶级和任何别的政党充当领导者，只能和必须由无产阶级及其政党充当领导者。</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sp>
        <p:nvSpPr>
          <p:cNvPr id="7" name="Text Box 8"/>
          <p:cNvSpPr txBox="1">
            <a:spLocks noChangeArrowheads="1"/>
          </p:cNvSpPr>
          <p:nvPr/>
        </p:nvSpPr>
        <p:spPr bwMode="auto">
          <a:xfrm>
            <a:off x="6496050" y="1261110"/>
            <a:ext cx="4857750" cy="3116580"/>
          </a:xfrm>
          <a:prstGeom prst="rect">
            <a:avLst/>
          </a:prstGeom>
          <a:solidFill>
            <a:schemeClr val="bg1"/>
          </a:solidFill>
          <a:ln w="9525">
            <a:noFill/>
            <a:miter lim="800000"/>
          </a:ln>
        </p:spPr>
        <p:txBody>
          <a:bodyPr wrap="square">
            <a:spAutoFit/>
          </a:bodyPr>
          <a:lstStyle/>
          <a:p>
            <a:pPr eaLnBrk="1" hangingPunct="1">
              <a:lnSpc>
                <a:spcPct val="130000"/>
              </a:lnSpc>
              <a:spcBef>
                <a:spcPct val="20000"/>
              </a:spcBef>
            </a:pPr>
            <a:r>
              <a:rPr lang="zh-CN" altLang="en-US" sz="2400" b="1" dirty="0">
                <a:solidFill>
                  <a:srgbClr val="FF0000"/>
                </a:solidFill>
                <a:latin typeface="仿宋" panose="02010609060101010101" charset="-122"/>
                <a:ea typeface="仿宋" panose="02010609060101010101" charset="-122"/>
                <a:sym typeface="Arial" panose="020B0604020202020204" pitchFamily="34" charset="0"/>
              </a:rPr>
              <a:t>自身条件：</a:t>
            </a:r>
            <a:endParaRPr lang="en-US" altLang="zh-CN" sz="2400" b="1" dirty="0">
              <a:solidFill>
                <a:srgbClr val="FF0000"/>
              </a:solidFill>
              <a:latin typeface="仿宋" panose="02010609060101010101" charset="-122"/>
              <a:ea typeface="仿宋" panose="02010609060101010101" charset="-122"/>
              <a:sym typeface="Arial" panose="020B0604020202020204" pitchFamily="34" charset="0"/>
            </a:endParaRPr>
          </a:p>
          <a:p>
            <a:pPr eaLnBrk="1" hangingPunct="1">
              <a:lnSpc>
                <a:spcPct val="130000"/>
              </a:lnSpc>
              <a:spcBef>
                <a:spcPct val="20000"/>
              </a:spcBef>
            </a:pPr>
            <a:r>
              <a:rPr lang="zh-CN" altLang="en-US" sz="2400" b="1" dirty="0">
                <a:solidFill>
                  <a:srgbClr val="0000CC"/>
                </a:solidFill>
                <a:latin typeface="仿宋" panose="02010609060101010101" charset="-122"/>
                <a:ea typeface="仿宋" panose="02010609060101010101" charset="-122"/>
                <a:sym typeface="Arial" panose="020B0604020202020204" pitchFamily="34" charset="0"/>
              </a:rPr>
              <a:t>一般特点：与先进的生产方式相联系、没有私人占有的生产资料、富于组织纪律性</a:t>
            </a:r>
          </a:p>
          <a:p>
            <a:pPr eaLnBrk="1" hangingPunct="1">
              <a:lnSpc>
                <a:spcPct val="130000"/>
              </a:lnSpc>
              <a:spcBef>
                <a:spcPct val="20000"/>
              </a:spcBef>
            </a:pPr>
            <a:r>
              <a:rPr lang="zh-CN" altLang="en-US" sz="2400" b="1" dirty="0">
                <a:solidFill>
                  <a:srgbClr val="0000CC"/>
                </a:solidFill>
                <a:latin typeface="仿宋" panose="02010609060101010101" charset="-122"/>
                <a:ea typeface="仿宋" panose="02010609060101010101" charset="-122"/>
                <a:sym typeface="Arial" panose="020B0604020202020204" pitchFamily="34" charset="0"/>
              </a:rPr>
              <a:t>特点和优点：深受三重压迫，分布集中，和农民天然联系。</a:t>
            </a:r>
          </a:p>
        </p:txBody>
      </p:sp>
      <p:grpSp>
        <p:nvGrpSpPr>
          <p:cNvPr id="18" name="组合 24"/>
          <p:cNvGrpSpPr/>
          <p:nvPr/>
        </p:nvGrpSpPr>
        <p:grpSpPr>
          <a:xfrm>
            <a:off x="517525" y="4957445"/>
            <a:ext cx="5290820" cy="1319530"/>
            <a:chOff x="2367617" y="915566"/>
            <a:chExt cx="5208308" cy="1271546"/>
          </a:xfrm>
          <a:solidFill>
            <a:schemeClr val="bg1"/>
          </a:solidFill>
        </p:grpSpPr>
        <p:pic>
          <p:nvPicPr>
            <p:cNvPr id="19" name="图片 18"/>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739918" y="915566"/>
              <a:ext cx="2795936" cy="1271546"/>
            </a:xfrm>
            <a:prstGeom prst="rect">
              <a:avLst/>
            </a:prstGeom>
            <a:grpFill/>
          </p:spPr>
        </p:pic>
        <p:pic>
          <p:nvPicPr>
            <p:cNvPr id="20" name="图片 19" descr="飞鸟"/>
            <p:cNvPicPr>
              <a:picLocks noChangeAspect="1"/>
            </p:cNvPicPr>
            <p:nvPr/>
          </p:nvPicPr>
          <p:blipFill>
            <a:blip r:embed="rId5" cstate="print"/>
            <a:stretch>
              <a:fillRect/>
            </a:stretch>
          </p:blipFill>
          <p:spPr>
            <a:xfrm>
              <a:off x="2367617" y="1211147"/>
              <a:ext cx="1262380" cy="701040"/>
            </a:xfrm>
            <a:prstGeom prst="rect">
              <a:avLst/>
            </a:prstGeom>
            <a:grpFill/>
          </p:spPr>
        </p:pic>
        <p:pic>
          <p:nvPicPr>
            <p:cNvPr id="22" name="图片 21" descr="飞鸟"/>
            <p:cNvPicPr>
              <a:picLocks noChangeAspect="1"/>
            </p:cNvPicPr>
            <p:nvPr/>
          </p:nvPicPr>
          <p:blipFill>
            <a:blip r:embed="rId6" cstate="print"/>
            <a:stretch>
              <a:fillRect/>
            </a:stretch>
          </p:blipFill>
          <p:spPr>
            <a:xfrm>
              <a:off x="6625280" y="1299871"/>
              <a:ext cx="950645" cy="527924"/>
            </a:xfrm>
            <a:prstGeom prst="rect">
              <a:avLst/>
            </a:prstGeom>
            <a:grpFill/>
          </p:spPr>
        </p:pic>
      </p:grpSp>
    </p:spTree>
  </p:cSld>
  <p:clrMapOvr>
    <a:masterClrMapping/>
  </p:clrMapOvr>
  <p:transition spd="med">
    <p:diamond/>
    <p:sndAc>
      <p:stSnd>
        <p:snd r:embed="rId2" name="chimes.wav"/>
      </p:stSnd>
    </p:sndAc>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noFill/>
          <a:ln>
            <a:miter lim="800000"/>
          </a:ln>
        </p:spPr>
        <p:txBody>
          <a:bodyPr/>
          <a:lstStyle/>
          <a:p>
            <a:pPr>
              <a:buFontTx/>
              <a:buNone/>
            </a:pPr>
            <a:fld id="{26F8AB87-28B3-467B-A465-28F85DD35C65}" type="slidenum">
              <a:rPr lang="zh-CN" altLang="en-US" smtClean="0">
                <a:ea typeface="宋体" panose="02010600030101010101" pitchFamily="2" charset="-122"/>
              </a:rPr>
              <a:t>34</a:t>
            </a:fld>
            <a:endParaRPr lang="en-US" altLang="zh-CN">
              <a:ea typeface="宋体" panose="02010600030101010101" pitchFamily="2" charset="-122"/>
            </a:endParaRPr>
          </a:p>
        </p:txBody>
      </p:sp>
      <p:grpSp>
        <p:nvGrpSpPr>
          <p:cNvPr id="4" name="组合 3"/>
          <p:cNvGrpSpPr/>
          <p:nvPr/>
        </p:nvGrpSpPr>
        <p:grpSpPr>
          <a:xfrm>
            <a:off x="410845" y="1280160"/>
            <a:ext cx="11202670" cy="4297045"/>
            <a:chOff x="647" y="2016"/>
            <a:chExt cx="17642" cy="6767"/>
          </a:xfrm>
        </p:grpSpPr>
        <p:sp>
          <p:nvSpPr>
            <p:cNvPr id="27651" name="Text Box 3"/>
            <p:cNvSpPr txBox="1">
              <a:spLocks noChangeArrowheads="1"/>
            </p:cNvSpPr>
            <p:nvPr/>
          </p:nvSpPr>
          <p:spPr bwMode="auto">
            <a:xfrm>
              <a:off x="647" y="2016"/>
              <a:ext cx="12913" cy="6767"/>
            </a:xfrm>
            <a:prstGeom prst="rect">
              <a:avLst/>
            </a:prstGeom>
            <a:solidFill>
              <a:schemeClr val="bg1"/>
            </a:solidFill>
            <a:ln w="9525">
              <a:solidFill>
                <a:schemeClr val="bg1"/>
              </a:solidFill>
              <a:miter lim="800000"/>
            </a:ln>
          </p:spPr>
          <p:txBody>
            <a:bodyPr wrap="square">
              <a:spAutoFit/>
            </a:bodyPr>
            <a:lstStyle/>
            <a:p>
              <a:pPr eaLnBrk="1" hangingPunct="1">
                <a:lnSpc>
                  <a:spcPct val="130000"/>
                </a:lnSpc>
                <a:spcBef>
                  <a:spcPct val="20000"/>
                </a:spcBef>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（2）如何实现革命的领导权？</a:t>
              </a:r>
            </a:p>
            <a:p>
              <a:pPr eaLnBrk="1" hangingPunct="1">
                <a:lnSpc>
                  <a:spcPct val="130000"/>
                </a:lnSpc>
                <a:spcBef>
                  <a:spcPct val="20000"/>
                </a:spcBef>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不是自然而然得来的，而是在同资产阶级争夺领导权的斗争中实现的。</a:t>
              </a:r>
            </a:p>
            <a:p>
              <a:pPr eaLnBrk="1" hangingPunct="1">
                <a:lnSpc>
                  <a:spcPct val="130000"/>
                </a:lnSpc>
                <a:spcBef>
                  <a:spcPct val="20000"/>
                </a:spcBef>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关    键：</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建立以工农联盟为基础的广泛统一战线</a:t>
              </a:r>
              <a:endParaRPr lang="en-US" alt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endParaRPr>
            </a:p>
            <a:p>
              <a:pPr eaLnBrk="1" hangingPunct="1">
                <a:lnSpc>
                  <a:spcPct val="130000"/>
                </a:lnSpc>
                <a:spcBef>
                  <a:spcPct val="20000"/>
                </a:spcBef>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基本策略：</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同资产阶级建立统一战线，必须坚持独立自主原则，保持思想政治组织的独立性，对其又联合又斗争。</a:t>
              </a:r>
            </a:p>
            <a:p>
              <a:pPr algn="l" eaLnBrk="1" hangingPunct="1">
                <a:lnSpc>
                  <a:spcPct val="130000"/>
                </a:lnSpc>
                <a:spcBef>
                  <a:spcPct val="20000"/>
                </a:spcBef>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坚强支柱：</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建立和发展无产阶级领导的人民的革命武装力量。</a:t>
              </a:r>
            </a:p>
            <a:p>
              <a:pPr algn="l" eaLnBrk="1" hangingPunct="1">
                <a:lnSpc>
                  <a:spcPct val="130000"/>
                </a:lnSpc>
                <a:spcBef>
                  <a:spcPct val="20000"/>
                </a:spcBef>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根本保证：</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加强党的建设</a:t>
              </a:r>
            </a:p>
          </p:txBody>
        </p:sp>
        <p:pic>
          <p:nvPicPr>
            <p:cNvPr id="3" name="图片 2"/>
            <p:cNvPicPr>
              <a:picLocks noChangeAspect="1"/>
            </p:cNvPicPr>
            <p:nvPr/>
          </p:nvPicPr>
          <p:blipFill>
            <a:blip r:embed="rId2"/>
            <a:stretch>
              <a:fillRect/>
            </a:stretch>
          </p:blipFill>
          <p:spPr>
            <a:xfrm>
              <a:off x="14030" y="2139"/>
              <a:ext cx="4259" cy="6379"/>
            </a:xfrm>
            <a:prstGeom prst="rect">
              <a:avLst/>
            </a:prstGeom>
          </p:spPr>
        </p:pic>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782945"/>
            <a:ext cx="12208510" cy="109601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5125" y="832485"/>
            <a:ext cx="11461750" cy="4606290"/>
            <a:chOff x="212" y="1681"/>
            <a:chExt cx="18050" cy="7254"/>
          </a:xfrm>
        </p:grpSpPr>
        <p:sp>
          <p:nvSpPr>
            <p:cNvPr id="62465" name="矩形 306178"/>
            <p:cNvSpPr/>
            <p:nvPr/>
          </p:nvSpPr>
          <p:spPr>
            <a:xfrm>
              <a:off x="212" y="2873"/>
              <a:ext cx="9107" cy="1961"/>
            </a:xfrm>
            <a:prstGeom prst="rect">
              <a:avLst/>
            </a:prstGeom>
            <a:solidFill>
              <a:schemeClr val="bg1"/>
            </a:solidFill>
            <a:ln w="28575" cap="flat" cmpd="sng">
              <a:solidFill>
                <a:schemeClr val="bg1"/>
              </a:solidFill>
              <a:prstDash val="solid"/>
              <a:miter/>
              <a:headEnd type="none" w="med" len="med"/>
              <a:tailEnd type="none" w="med" len="med"/>
            </a:ln>
          </p:spPr>
          <p:txBody>
            <a:bodyPr wrap="square" anchor="t">
              <a:spAutoFit/>
            </a:bodyPr>
            <a:lstStyle/>
            <a:p>
              <a:pPr>
                <a:lnSpc>
                  <a:spcPct val="125000"/>
                </a:lnSpc>
                <a:buClr>
                  <a:schemeClr val="bg1"/>
                </a:buClr>
              </a:pPr>
              <a:r>
                <a:rPr lang="zh-CN" altLang="en-US" sz="20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000" b="1" dirty="0">
                  <a:solidFill>
                    <a:srgbClr val="FF0000"/>
                  </a:solidFill>
                  <a:latin typeface="仿宋" panose="02010609060101010101" charset="-122"/>
                  <a:ea typeface="仿宋" panose="02010609060101010101" charset="-122"/>
                </a:rPr>
                <a:t>革命性质：</a:t>
              </a:r>
              <a:r>
                <a:rPr lang="zh-CN" altLang="en-US" sz="2000" b="1" dirty="0">
                  <a:solidFill>
                    <a:srgbClr val="0000FF"/>
                  </a:solidFill>
                  <a:latin typeface="仿宋" panose="02010609060101010101" charset="-122"/>
                  <a:ea typeface="仿宋" panose="02010609060101010101" charset="-122"/>
                </a:rPr>
                <a:t>近代中国的社会性质和中国革命的历史任务，决定了中国革命的性质不是无产阶级社会主义革命，而是</a:t>
              </a:r>
              <a:r>
                <a:rPr lang="zh-CN" altLang="en-US" sz="2000" b="1" dirty="0">
                  <a:solidFill>
                    <a:srgbClr val="FF0000"/>
                  </a:solidFill>
                  <a:latin typeface="仿宋" panose="02010609060101010101" charset="-122"/>
                  <a:ea typeface="仿宋" panose="02010609060101010101" charset="-122"/>
                </a:rPr>
                <a:t>资产阶级民主主义革命。</a:t>
              </a:r>
            </a:p>
          </p:txBody>
        </p:sp>
        <p:sp>
          <p:nvSpPr>
            <p:cNvPr id="62466" name="矩形 306183"/>
            <p:cNvSpPr/>
            <p:nvPr/>
          </p:nvSpPr>
          <p:spPr>
            <a:xfrm>
              <a:off x="1906" y="5762"/>
              <a:ext cx="6980" cy="3173"/>
            </a:xfrm>
            <a:prstGeom prst="rect">
              <a:avLst/>
            </a:prstGeom>
            <a:solidFill>
              <a:schemeClr val="bg1"/>
            </a:solidFill>
            <a:ln w="28575" cap="flat" cmpd="sng">
              <a:solidFill>
                <a:schemeClr val="bg1"/>
              </a:solidFill>
              <a:prstDash val="solid"/>
              <a:miter/>
              <a:headEnd type="none" w="med" len="med"/>
              <a:tailEnd type="none" w="med" len="med"/>
            </a:ln>
          </p:spPr>
          <p:txBody>
            <a:bodyPr wrap="square" anchor="t">
              <a:spAutoFit/>
            </a:bodyPr>
            <a:lstStyle/>
            <a:p>
              <a:pPr>
                <a:lnSpc>
                  <a:spcPct val="125000"/>
                </a:lnSpc>
              </a:pPr>
              <a:r>
                <a:rPr lang="zh-CN" altLang="en-US" sz="2000" b="1" dirty="0">
                  <a:solidFill>
                    <a:srgbClr val="FF0000"/>
                  </a:solidFill>
                  <a:latin typeface="仿宋" panose="02010609060101010101" charset="-122"/>
                  <a:ea typeface="仿宋" panose="02010609060101010101" charset="-122"/>
                </a:rPr>
                <a:t>社会性质：</a:t>
              </a:r>
              <a:r>
                <a:rPr lang="zh-CN" altLang="en-US" sz="2000" b="1" dirty="0">
                  <a:solidFill>
                    <a:srgbClr val="0000CC"/>
                  </a:solidFill>
                  <a:latin typeface="仿宋" panose="02010609060101010101" charset="-122"/>
                  <a:ea typeface="仿宋" panose="02010609060101010101" charset="-122"/>
                </a:rPr>
                <a:t>半殖民地、半封建的社会</a:t>
              </a:r>
            </a:p>
            <a:p>
              <a:pPr>
                <a:lnSpc>
                  <a:spcPct val="125000"/>
                </a:lnSpc>
              </a:pPr>
              <a:r>
                <a:rPr lang="zh-CN" altLang="en-US" sz="2000" b="1" dirty="0">
                  <a:solidFill>
                    <a:srgbClr val="FF0000"/>
                  </a:solidFill>
                  <a:latin typeface="仿宋" panose="02010609060101010101" charset="-122"/>
                  <a:ea typeface="仿宋" panose="02010609060101010101" charset="-122"/>
                </a:rPr>
                <a:t>革命的对象：</a:t>
              </a:r>
              <a:r>
                <a:rPr lang="zh-CN" altLang="en-US" sz="2000" b="1" dirty="0">
                  <a:solidFill>
                    <a:srgbClr val="0000CC"/>
                  </a:solidFill>
                  <a:latin typeface="仿宋" panose="02010609060101010101" charset="-122"/>
                  <a:ea typeface="仿宋" panose="02010609060101010101" charset="-122"/>
                </a:rPr>
                <a:t>帝国主义和封建势力</a:t>
              </a:r>
            </a:p>
            <a:p>
              <a:pPr>
                <a:lnSpc>
                  <a:spcPct val="125000"/>
                </a:lnSpc>
              </a:pPr>
              <a:r>
                <a:rPr lang="zh-CN" altLang="en-US" sz="2000" b="1" dirty="0">
                  <a:solidFill>
                    <a:srgbClr val="FF0000"/>
                  </a:solidFill>
                  <a:latin typeface="仿宋" panose="02010609060101010101" charset="-122"/>
                  <a:ea typeface="仿宋" panose="02010609060101010101" charset="-122"/>
                </a:rPr>
                <a:t>革命的任务：</a:t>
              </a:r>
              <a:r>
                <a:rPr lang="zh-CN" altLang="en-US" sz="2000" b="1" dirty="0">
                  <a:solidFill>
                    <a:srgbClr val="0000CC"/>
                  </a:solidFill>
                  <a:latin typeface="仿宋" panose="02010609060101010101" charset="-122"/>
                  <a:ea typeface="仿宋" panose="02010609060101010101" charset="-122"/>
                </a:rPr>
                <a:t>民族革命和民主革命</a:t>
              </a:r>
            </a:p>
            <a:p>
              <a:pPr>
                <a:lnSpc>
                  <a:spcPct val="125000"/>
                </a:lnSpc>
              </a:pPr>
              <a:r>
                <a:rPr lang="zh-CN" altLang="en-US" sz="2000" b="1" dirty="0">
                  <a:solidFill>
                    <a:srgbClr val="FF0000"/>
                  </a:solidFill>
                  <a:latin typeface="仿宋" panose="02010609060101010101" charset="-122"/>
                  <a:ea typeface="仿宋" panose="02010609060101010101" charset="-122"/>
                </a:rPr>
                <a:t>革命的参与者：</a:t>
              </a:r>
              <a:r>
                <a:rPr lang="zh-CN" altLang="en-US" sz="2000" b="1" dirty="0">
                  <a:solidFill>
                    <a:srgbClr val="0000CC"/>
                  </a:solidFill>
                  <a:latin typeface="仿宋" panose="02010609060101010101" charset="-122"/>
                  <a:ea typeface="仿宋" panose="02010609060101010101" charset="-122"/>
                </a:rPr>
                <a:t>有资产阶级参加</a:t>
              </a:r>
            </a:p>
            <a:p>
              <a:pPr>
                <a:lnSpc>
                  <a:spcPct val="125000"/>
                </a:lnSpc>
              </a:pPr>
              <a:r>
                <a:rPr lang="zh-CN" altLang="en-US" sz="2000" b="1" dirty="0">
                  <a:solidFill>
                    <a:srgbClr val="FF0000"/>
                  </a:solidFill>
                  <a:latin typeface="仿宋" panose="02010609060101010101" charset="-122"/>
                  <a:ea typeface="仿宋" panose="02010609060101010101" charset="-122"/>
                </a:rPr>
                <a:t>革命的经济政策：</a:t>
              </a:r>
              <a:r>
                <a:rPr lang="zh-CN" altLang="en-US" sz="2000" b="1" dirty="0">
                  <a:solidFill>
                    <a:srgbClr val="0000CC"/>
                  </a:solidFill>
                  <a:latin typeface="仿宋" panose="02010609060101010101" charset="-122"/>
                  <a:ea typeface="仿宋" panose="02010609060101010101" charset="-122"/>
                </a:rPr>
                <a:t>保护私有财产</a:t>
              </a:r>
            </a:p>
          </p:txBody>
        </p:sp>
        <p:sp>
          <p:nvSpPr>
            <p:cNvPr id="62468" name="矩形 306190"/>
            <p:cNvSpPr/>
            <p:nvPr/>
          </p:nvSpPr>
          <p:spPr>
            <a:xfrm rot="5400000">
              <a:off x="-348" y="6973"/>
              <a:ext cx="3175" cy="748"/>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lstStyle/>
            <a:p>
              <a:pPr algn="ctr"/>
              <a:r>
                <a:rPr lang="zh-CN" altLang="en-US" sz="3600">
                  <a:solidFill>
                    <a:srgbClr val="CC0000"/>
                  </a:solidFill>
                  <a:latin typeface="仿宋" panose="02010609060101010101" charset="-122"/>
                  <a:ea typeface="仿宋" panose="02010609060101010101" charset="-122"/>
                </a:rPr>
                <a:t>为什么？</a:t>
              </a:r>
            </a:p>
          </p:txBody>
        </p:sp>
        <p:sp>
          <p:nvSpPr>
            <p:cNvPr id="62472" name="文本框 2055"/>
            <p:cNvSpPr txBox="1"/>
            <p:nvPr/>
          </p:nvSpPr>
          <p:spPr>
            <a:xfrm>
              <a:off x="5896" y="1681"/>
              <a:ext cx="7081" cy="725"/>
            </a:xfrm>
            <a:prstGeom prst="rect">
              <a:avLst/>
            </a:prstGeom>
            <a:solidFill>
              <a:schemeClr val="bg1"/>
            </a:solidFill>
            <a:ln w="9525">
              <a:noFill/>
            </a:ln>
          </p:spPr>
          <p:txBody>
            <a:bodyPr anchor="t">
              <a:spAutoFit/>
            </a:bodyPr>
            <a:lstStyle/>
            <a:p>
              <a:pPr>
                <a:buFont typeface="Arial" panose="020B0604020202020204" pitchFamily="34" charset="0"/>
                <a:buNone/>
              </a:pPr>
              <a:r>
                <a:rPr lang="en-US" altLang="zh-CN" sz="2400" b="1" dirty="0">
                  <a:solidFill>
                    <a:srgbClr val="FF0000"/>
                  </a:solidFill>
                  <a:latin typeface="仿宋" panose="02010609060101010101" charset="-122"/>
                  <a:ea typeface="仿宋" panose="02010609060101010101" charset="-122"/>
                  <a:cs typeface="仿宋" panose="02010609060101010101" charset="-122"/>
                </a:rPr>
                <a:t>4.</a:t>
              </a:r>
              <a:r>
                <a:rPr lang="zh-CN" altLang="en-US" sz="2400" b="1" dirty="0">
                  <a:solidFill>
                    <a:srgbClr val="FF0000"/>
                  </a:solidFill>
                  <a:latin typeface="仿宋" panose="02010609060101010101" charset="-122"/>
                  <a:ea typeface="仿宋" panose="02010609060101010101" charset="-122"/>
                  <a:cs typeface="仿宋" panose="02010609060101010101" charset="-122"/>
                </a:rPr>
                <a:t>新民主主义革命的性质和前途 </a:t>
              </a:r>
            </a:p>
          </p:txBody>
        </p:sp>
        <p:sp>
          <p:nvSpPr>
            <p:cNvPr id="3" name="矩形 2"/>
            <p:cNvSpPr/>
            <p:nvPr/>
          </p:nvSpPr>
          <p:spPr>
            <a:xfrm>
              <a:off x="11813" y="2873"/>
              <a:ext cx="5274" cy="1355"/>
            </a:xfrm>
            <a:prstGeom prst="rect">
              <a:avLst/>
            </a:prstGeom>
            <a:solidFill>
              <a:schemeClr val="bg1"/>
            </a:solidFill>
            <a:ln w="28575" cap="flat" cmpd="sng">
              <a:solidFill>
                <a:schemeClr val="bg1"/>
              </a:solidFill>
              <a:prstDash val="solid"/>
              <a:miter/>
              <a:headEnd type="none" w="med" len="med"/>
              <a:tailEnd type="none" w="med" len="med"/>
            </a:ln>
          </p:spPr>
          <p:txBody>
            <a:bodyPr wrap="square" rtlCol="0" anchor="t">
              <a:spAutoFit/>
            </a:bodyPr>
            <a:lstStyle/>
            <a:p>
              <a:pPr lvl="0" algn="l">
                <a:lnSpc>
                  <a:spcPct val="125000"/>
                </a:lnSpc>
                <a:buClr>
                  <a:schemeClr val="bg1"/>
                </a:buClr>
              </a:pPr>
              <a:r>
                <a:rPr lang="zh-CN" altLang="en-US" sz="20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000" b="1" dirty="0">
                  <a:solidFill>
                    <a:srgbClr val="FF0000"/>
                  </a:solidFill>
                  <a:latin typeface="仿宋" panose="02010609060101010101" charset="-122"/>
                  <a:ea typeface="仿宋" panose="02010609060101010101" charset="-122"/>
                  <a:sym typeface="+mn-ea"/>
                </a:rPr>
                <a:t>革命的前途：社会主义</a:t>
              </a:r>
              <a:r>
                <a:rPr lang="zh-CN" altLang="en-US" sz="2000" b="1" dirty="0">
                  <a:solidFill>
                    <a:srgbClr val="0000FF"/>
                  </a:solidFill>
                  <a:latin typeface="仿宋" panose="02010609060101010101" charset="-122"/>
                  <a:ea typeface="仿宋" panose="02010609060101010101" charset="-122"/>
                  <a:sym typeface="+mn-ea"/>
                </a:rPr>
                <a:t>而不是资本主义</a:t>
              </a:r>
            </a:p>
          </p:txBody>
        </p:sp>
        <p:sp>
          <p:nvSpPr>
            <p:cNvPr id="4" name="文本框 3"/>
            <p:cNvSpPr txBox="1"/>
            <p:nvPr/>
          </p:nvSpPr>
          <p:spPr>
            <a:xfrm>
              <a:off x="11813" y="5760"/>
              <a:ext cx="6449" cy="3173"/>
            </a:xfrm>
            <a:prstGeom prst="rect">
              <a:avLst/>
            </a:prstGeom>
            <a:solidFill>
              <a:schemeClr val="bg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t">
              <a:spAutoFit/>
            </a:bodyPr>
            <a:lstStyle/>
            <a:p>
              <a:pPr>
                <a:lnSpc>
                  <a:spcPct val="125000"/>
                </a:lnSpc>
              </a:pPr>
              <a:r>
                <a:rPr lang="zh-CN" altLang="en-US" sz="2000" b="1" dirty="0">
                  <a:solidFill>
                    <a:srgbClr val="0000CC"/>
                  </a:solidFill>
                  <a:latin typeface="仿宋" panose="02010609060101010101" charset="-122"/>
                  <a:ea typeface="仿宋" panose="02010609060101010101" charset="-122"/>
                  <a:cs typeface="仿宋" panose="02010609060101010101" charset="-122"/>
                  <a:sym typeface="+mn-ea"/>
                </a:rPr>
                <a:t>是世界无产阶级社会主义革命的一部分</a:t>
              </a:r>
              <a:endParaRPr lang="zh-CN" altLang="en-US" sz="2000" b="1" dirty="0">
                <a:solidFill>
                  <a:srgbClr val="0000CC"/>
                </a:solidFill>
                <a:latin typeface="仿宋" panose="02010609060101010101" charset="-122"/>
                <a:ea typeface="仿宋" panose="02010609060101010101" charset="-122"/>
                <a:cs typeface="仿宋" panose="02010609060101010101" charset="-122"/>
              </a:endParaRPr>
            </a:p>
            <a:p>
              <a:pPr>
                <a:lnSpc>
                  <a:spcPct val="125000"/>
                </a:lnSpc>
              </a:pPr>
              <a:r>
                <a:rPr lang="zh-CN" altLang="en-US" sz="2000" b="1" dirty="0">
                  <a:solidFill>
                    <a:srgbClr val="0000CC"/>
                  </a:solidFill>
                  <a:latin typeface="仿宋" panose="02010609060101010101" charset="-122"/>
                  <a:ea typeface="仿宋" panose="02010609060101010101" charset="-122"/>
                  <a:cs typeface="仿宋" panose="02010609060101010101" charset="-122"/>
                  <a:sym typeface="+mn-ea"/>
                </a:rPr>
                <a:t>革命的领导力量是中国无产阶级及其先锋队中国共产党</a:t>
              </a:r>
              <a:endParaRPr lang="zh-CN" altLang="en-US" sz="2000" b="1" dirty="0">
                <a:solidFill>
                  <a:srgbClr val="0000CC"/>
                </a:solidFill>
                <a:latin typeface="仿宋" panose="02010609060101010101" charset="-122"/>
                <a:ea typeface="仿宋" panose="02010609060101010101" charset="-122"/>
                <a:cs typeface="仿宋" panose="02010609060101010101" charset="-122"/>
              </a:endParaRPr>
            </a:p>
            <a:p>
              <a:pPr>
                <a:lnSpc>
                  <a:spcPct val="125000"/>
                </a:lnSpc>
              </a:pPr>
              <a:r>
                <a:rPr lang="zh-CN" altLang="en-US" sz="2000" b="1" dirty="0">
                  <a:solidFill>
                    <a:srgbClr val="0000CC"/>
                  </a:solidFill>
                  <a:latin typeface="仿宋" panose="02010609060101010101" charset="-122"/>
                  <a:ea typeface="仿宋" panose="02010609060101010101" charset="-122"/>
                  <a:cs typeface="仿宋" panose="02010609060101010101" charset="-122"/>
                  <a:sym typeface="+mn-ea"/>
                </a:rPr>
                <a:t>革命的指导思想是马克思列宁主义 </a:t>
              </a:r>
              <a:endParaRPr lang="zh-CN" altLang="en-US" sz="2000" dirty="0">
                <a:latin typeface="仿宋" panose="02010609060101010101" charset="-122"/>
                <a:ea typeface="仿宋" panose="02010609060101010101" charset="-122"/>
                <a:cs typeface="仿宋" panose="02010609060101010101" charset="-122"/>
                <a:sym typeface="+mn-ea"/>
              </a:endParaRPr>
            </a:p>
          </p:txBody>
        </p:sp>
        <p:sp>
          <p:nvSpPr>
            <p:cNvPr id="5" name="矩形 306190"/>
            <p:cNvSpPr/>
            <p:nvPr/>
          </p:nvSpPr>
          <p:spPr>
            <a:xfrm rot="5400000">
              <a:off x="9585" y="6973"/>
              <a:ext cx="3175" cy="748"/>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lstStyle/>
            <a:p>
              <a:pPr algn="ctr"/>
              <a:r>
                <a:rPr lang="zh-CN" altLang="en-US" sz="3600">
                  <a:solidFill>
                    <a:srgbClr val="CC0000"/>
                  </a:solidFill>
                  <a:latin typeface="仿宋" panose="02010609060101010101" charset="-122"/>
                  <a:ea typeface="仿宋" panose="02010609060101010101" charset="-122"/>
                </a:rPr>
                <a:t>为什么？</a:t>
              </a:r>
            </a:p>
          </p:txBody>
        </p:sp>
        <p:cxnSp>
          <p:nvCxnSpPr>
            <p:cNvPr id="11" name="直接连接符 10"/>
            <p:cNvCxnSpPr/>
            <p:nvPr/>
          </p:nvCxnSpPr>
          <p:spPr>
            <a:xfrm>
              <a:off x="9755" y="2985"/>
              <a:ext cx="27" cy="5950"/>
            </a:xfrm>
            <a:prstGeom prst="line">
              <a:avLst/>
            </a:prstGeom>
            <a:ln w="12700" cmpd="sng">
              <a:solidFill>
                <a:srgbClr val="C00000"/>
              </a:solidFill>
              <a:prstDash val="dashDot"/>
            </a:ln>
          </p:spPr>
          <p:style>
            <a:lnRef idx="1">
              <a:schemeClr val="accent1"/>
            </a:lnRef>
            <a:fillRef idx="0">
              <a:schemeClr val="accent1"/>
            </a:fillRef>
            <a:effectRef idx="0">
              <a:schemeClr val="accent1"/>
            </a:effectRef>
            <a:fontRef idx="minor">
              <a:schemeClr val="tx1"/>
            </a:fontRef>
          </p:style>
        </p:cxn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2"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55615"/>
            <a:ext cx="12192000" cy="129921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6245" name="内容占位符 476244"/>
          <p:cNvGraphicFramePr>
            <a:graphicFrameLocks noGrp="1"/>
          </p:cNvGraphicFramePr>
          <p:nvPr>
            <p:ph idx="1"/>
          </p:nvPr>
        </p:nvGraphicFramePr>
        <p:xfrm>
          <a:off x="1976120" y="2175510"/>
          <a:ext cx="8241030" cy="2286000"/>
        </p:xfrm>
        <a:graphic>
          <a:graphicData uri="http://schemas.openxmlformats.org/drawingml/2006/table">
            <a:tbl>
              <a:tblPr/>
              <a:tblGrid>
                <a:gridCol w="1755140">
                  <a:extLst>
                    <a:ext uri="{9D8B030D-6E8A-4147-A177-3AD203B41FA5}">
                      <a16:colId xmlns:a16="http://schemas.microsoft.com/office/drawing/2014/main" val="20000"/>
                    </a:ext>
                  </a:extLst>
                </a:gridCol>
                <a:gridCol w="2938145">
                  <a:extLst>
                    <a:ext uri="{9D8B030D-6E8A-4147-A177-3AD203B41FA5}">
                      <a16:colId xmlns:a16="http://schemas.microsoft.com/office/drawing/2014/main" val="20001"/>
                    </a:ext>
                  </a:extLst>
                </a:gridCol>
                <a:gridCol w="3547745">
                  <a:extLst>
                    <a:ext uri="{9D8B030D-6E8A-4147-A177-3AD203B41FA5}">
                      <a16:colId xmlns:a16="http://schemas.microsoft.com/office/drawing/2014/main" val="20002"/>
                    </a:ext>
                  </a:extLst>
                </a:gridCol>
              </a:tblGrid>
              <a:tr h="45720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endParaRPr lang="zh-CN" altLang="en-US" sz="2400" dirty="0">
                        <a:solidFill>
                          <a:srgbClr val="0000CC"/>
                        </a:solidFill>
                        <a:latin typeface="仿宋" panose="02010609060101010101" charset="-122"/>
                        <a:ea typeface="仿宋" panose="02010609060101010101"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0000CC"/>
                          </a:solidFill>
                          <a:latin typeface="仿宋" panose="02010609060101010101" charset="-122"/>
                          <a:ea typeface="仿宋" panose="02010609060101010101" charset="-122"/>
                        </a:rPr>
                        <a:t>旧民主主义革命</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0000CC"/>
                          </a:solidFill>
                          <a:latin typeface="仿宋" panose="02010609060101010101" charset="-122"/>
                          <a:ea typeface="仿宋" panose="02010609060101010101" charset="-122"/>
                        </a:rPr>
                        <a:t>新民主主义革命</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9624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latin typeface="仿宋" panose="02010609060101010101" charset="-122"/>
                          <a:ea typeface="仿宋" panose="02010609060101010101" charset="-122"/>
                        </a:rPr>
                        <a:t>所处时代</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CC0000"/>
                          </a:solidFill>
                          <a:latin typeface="仿宋" panose="02010609060101010101" charset="-122"/>
                          <a:ea typeface="仿宋" panose="02010609060101010101" charset="-122"/>
                        </a:rPr>
                        <a:t>资产阶级民主革命</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CC0000"/>
                          </a:solidFill>
                          <a:latin typeface="仿宋" panose="02010609060101010101" charset="-122"/>
                          <a:ea typeface="仿宋" panose="02010609060101010101" charset="-122"/>
                        </a:rPr>
                        <a:t>无产阶级社会主义革命</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24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400" b="1" dirty="0">
                          <a:latin typeface="仿宋" panose="02010609060101010101" charset="-122"/>
                          <a:ea typeface="仿宋" panose="02010609060101010101" charset="-122"/>
                        </a:rPr>
                        <a:t>领导力量</a:t>
                      </a:r>
                      <a:endParaRPr lang="zh-CN" altLang="en-US" sz="2400" b="1" dirty="0">
                        <a:solidFill>
                          <a:srgbClr val="0000CC"/>
                        </a:solidFill>
                        <a:latin typeface="仿宋" panose="02010609060101010101" charset="-122"/>
                        <a:ea typeface="仿宋" panose="02010609060101010101"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CC0000"/>
                          </a:solidFill>
                          <a:latin typeface="仿宋" panose="02010609060101010101" charset="-122"/>
                          <a:ea typeface="仿宋" panose="02010609060101010101" charset="-122"/>
                        </a:rPr>
                        <a:t>资产阶级</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CC0000"/>
                          </a:solidFill>
                          <a:latin typeface="仿宋" panose="02010609060101010101" charset="-122"/>
                          <a:ea typeface="仿宋" panose="02010609060101010101" charset="-122"/>
                        </a:rPr>
                        <a:t>无产阶级及其政党</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9624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spcBef>
                          <a:spcPct val="0"/>
                        </a:spcBef>
                        <a:buNone/>
                      </a:pPr>
                      <a:r>
                        <a:rPr lang="zh-CN" altLang="en-US" sz="2400" b="1" dirty="0">
                          <a:latin typeface="仿宋" panose="02010609060101010101" charset="-122"/>
                          <a:ea typeface="仿宋" panose="02010609060101010101" charset="-122"/>
                        </a:rPr>
                        <a:t>指导思想</a:t>
                      </a:r>
                      <a:endParaRPr lang="zh-CN" altLang="en-US" sz="2400" b="1" dirty="0">
                        <a:solidFill>
                          <a:srgbClr val="0000CC"/>
                        </a:solidFill>
                        <a:latin typeface="仿宋" panose="02010609060101010101" charset="-122"/>
                        <a:ea typeface="仿宋" panose="02010609060101010101"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CC0000"/>
                          </a:solidFill>
                          <a:latin typeface="仿宋" panose="02010609060101010101" charset="-122"/>
                          <a:ea typeface="仿宋" panose="02010609060101010101" charset="-122"/>
                        </a:rPr>
                        <a:t>资产阶级革命理论</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CC0000"/>
                          </a:solidFill>
                          <a:latin typeface="仿宋" panose="02010609060101010101" charset="-122"/>
                          <a:ea typeface="仿宋" panose="02010609060101010101" charset="-122"/>
                        </a:rPr>
                        <a:t>马克思主义革命理论</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96240">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latin typeface="仿宋" panose="02010609060101010101" charset="-122"/>
                          <a:ea typeface="仿宋" panose="02010609060101010101" charset="-122"/>
                          <a:cs typeface="仿宋" panose="02010609060101010101" charset="-122"/>
                        </a:rPr>
                        <a:t>前    途</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CC0000"/>
                          </a:solidFill>
                          <a:latin typeface="仿宋" panose="02010609060101010101" charset="-122"/>
                          <a:ea typeface="仿宋" panose="02010609060101010101" charset="-122"/>
                        </a:rPr>
                        <a:t>资本主义</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zh-CN" altLang="en-US" sz="2400" b="1" dirty="0">
                          <a:solidFill>
                            <a:srgbClr val="CC0000"/>
                          </a:solidFill>
                          <a:latin typeface="仿宋" panose="02010609060101010101" charset="-122"/>
                          <a:ea typeface="仿宋" panose="02010609060101010101" charset="-122"/>
                        </a:rPr>
                        <a:t>社会主义</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64542" name="矩形 476233"/>
          <p:cNvSpPr txBox="1"/>
          <p:nvPr/>
        </p:nvSpPr>
        <p:spPr>
          <a:xfrm>
            <a:off x="4141470" y="1059815"/>
            <a:ext cx="3909695" cy="460375"/>
          </a:xfrm>
          <a:prstGeom prst="rect">
            <a:avLst/>
          </a:prstGeom>
          <a:solidFill>
            <a:schemeClr val="bg1"/>
          </a:solidFill>
          <a:ln w="9525">
            <a:noFill/>
          </a:ln>
        </p:spPr>
        <p:txBody>
          <a:bodyPr wrap="square" anchor="t">
            <a:spAutoFit/>
          </a:bodyPr>
          <a:lstStyle/>
          <a:p>
            <a:pPr>
              <a:buFont typeface="Arial" panose="020B0604020202020204" pitchFamily="34" charset="0"/>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en-US" altLang="zh-CN" sz="2400" b="1" dirty="0">
                <a:solidFill>
                  <a:srgbClr val="FF0000"/>
                </a:solidFill>
                <a:latin typeface="仿宋" panose="02010609060101010101" charset="-122"/>
                <a:ea typeface="仿宋" panose="02010609060101010101" charset="-122"/>
                <a:cs typeface="微软雅黑" panose="020B0503020204020204" charset="-122"/>
                <a:sym typeface="+mn-ea"/>
              </a:rPr>
              <a:t>新旧民主义革命的区别</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8"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55615"/>
            <a:ext cx="12192000" cy="12992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93415" y="817880"/>
            <a:ext cx="5805805" cy="460375"/>
          </a:xfrm>
          <a:prstGeom prst="rect">
            <a:avLst/>
          </a:prstGeom>
          <a:solidFill>
            <a:schemeClr val="bg1"/>
          </a:solidFill>
          <a:ln w="9525">
            <a:noFill/>
          </a:ln>
        </p:spPr>
        <p:txBody>
          <a:bodyPr wrap="square" rtlCol="0" anchor="t">
            <a:spAutoFit/>
          </a:bodyPr>
          <a:lstStyle/>
          <a:p>
            <a:pPr>
              <a:buFont typeface="Arial" panose="020B0604020202020204" pitchFamily="34" charset="0"/>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新民主主义革命与社会主义革命的关系 </a:t>
            </a:r>
          </a:p>
        </p:txBody>
      </p:sp>
      <p:sp>
        <p:nvSpPr>
          <p:cNvPr id="100" name="矩形 99"/>
          <p:cNvSpPr/>
          <p:nvPr/>
        </p:nvSpPr>
        <p:spPr>
          <a:xfrm>
            <a:off x="1146175" y="1767205"/>
            <a:ext cx="9900285" cy="3322955"/>
          </a:xfrm>
          <a:prstGeom prst="rect">
            <a:avLst/>
          </a:prstGeom>
          <a:solidFill>
            <a:schemeClr val="bg1"/>
          </a:solidFill>
          <a:ln w="28575" cap="flat" cmpd="sng">
            <a:solidFill>
              <a:schemeClr val="bg1"/>
            </a:solidFill>
            <a:prstDash val="solid"/>
            <a:miter/>
            <a:headEnd type="none" w="med" len="med"/>
            <a:tailEnd type="none" w="med" len="med"/>
          </a:ln>
        </p:spPr>
        <p:txBody>
          <a:bodyPr wrap="square" anchor="t">
            <a:spAutoFit/>
          </a:bodyPr>
          <a:lstStyle/>
          <a:p>
            <a:pPr lvl="0" algn="l">
              <a:lnSpc>
                <a:spcPct val="125000"/>
              </a:lnSpc>
            </a:pPr>
            <a:r>
              <a:rPr lang="zh-CN" altLang="en-US" sz="2400" b="1" dirty="0">
                <a:solidFill>
                  <a:srgbClr val="FF0000"/>
                </a:solidFill>
                <a:latin typeface="仿宋" panose="02010609060101010101" charset="-122"/>
                <a:ea typeface="仿宋" panose="02010609060101010101" charset="-122"/>
                <a:sym typeface="+mn-ea"/>
              </a:rPr>
              <a:t>区别：性质和任务不同</a:t>
            </a:r>
          </a:p>
          <a:p>
            <a:pPr lvl="0" algn="l">
              <a:lnSpc>
                <a:spcPct val="125000"/>
              </a:lnSpc>
            </a:pPr>
            <a:r>
              <a:rPr lang="zh-CN" altLang="en-US" sz="2400" b="1" dirty="0">
                <a:solidFill>
                  <a:srgbClr val="0000FF"/>
                </a:solidFill>
                <a:latin typeface="仿宋" panose="02010609060101010101" charset="-122"/>
                <a:ea typeface="仿宋" panose="02010609060101010101" charset="-122"/>
                <a:sym typeface="+mn-ea"/>
              </a:rPr>
              <a:t>新民主主义革命属于资产阶级民主主义的革命范畴。新民主主义革命推翻三座大山的反动统治，政治上争取和联合民族资产阶级去反对共同的敌人；经济上保护民族工商业；它要建立的是无产阶级领导的各革命阶级的联合专政，而不是无产阶级专政。</a:t>
            </a:r>
          </a:p>
          <a:p>
            <a:pPr lvl="0" algn="l">
              <a:lnSpc>
                <a:spcPct val="125000"/>
              </a:lnSpc>
            </a:pPr>
            <a:r>
              <a:rPr lang="zh-CN" altLang="en-US" sz="2400" b="1" dirty="0">
                <a:solidFill>
                  <a:srgbClr val="0000FF"/>
                </a:solidFill>
                <a:latin typeface="仿宋" panose="02010609060101010101" charset="-122"/>
                <a:ea typeface="仿宋" panose="02010609060101010101" charset="-122"/>
                <a:sym typeface="+mn-ea"/>
              </a:rPr>
              <a:t>社会主义革命是无产阶级性质的革命，所要实现的目标是消灭资本主义剥削制度和改造小生产的私有制，建立无产阶级专政的社会主义政权。</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8"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55615"/>
            <a:ext cx="12192000" cy="12992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86460" y="1276985"/>
            <a:ext cx="10052685" cy="3322955"/>
          </a:xfrm>
          <a:prstGeom prst="rect">
            <a:avLst/>
          </a:prstGeom>
          <a:solidFill>
            <a:schemeClr val="bg1"/>
          </a:solidFill>
          <a:ln w="28575" cap="flat" cmpd="sng">
            <a:solidFill>
              <a:schemeClr val="bg1"/>
            </a:solidFill>
            <a:prstDash val="solid"/>
            <a:miter/>
            <a:headEnd type="none" w="med" len="med"/>
            <a:tailEnd type="none" w="med" len="med"/>
          </a:ln>
        </p:spPr>
        <p:txBody>
          <a:bodyPr wrap="square" anchor="t">
            <a:spAutoFit/>
          </a:bodyPr>
          <a:lstStyle/>
          <a:p>
            <a:pPr lvl="0" algn="l">
              <a:lnSpc>
                <a:spcPct val="125000"/>
              </a:lnSpc>
            </a:pPr>
            <a:r>
              <a:rPr lang="zh-CN" altLang="en-US" sz="2400" b="1" dirty="0">
                <a:solidFill>
                  <a:srgbClr val="FF0000"/>
                </a:solidFill>
                <a:latin typeface="仿宋" panose="02010609060101010101" charset="-122"/>
                <a:ea typeface="仿宋" panose="02010609060101010101" charset="-122"/>
                <a:sym typeface="+mn-ea"/>
              </a:rPr>
              <a:t>联系：</a:t>
            </a:r>
            <a:r>
              <a:rPr lang="zh-CN" altLang="en-US" sz="2400" b="1" dirty="0">
                <a:solidFill>
                  <a:srgbClr val="0000FF"/>
                </a:solidFill>
                <a:latin typeface="仿宋" panose="02010609060101010101" charset="-122"/>
                <a:ea typeface="仿宋" panose="02010609060101010101" charset="-122"/>
                <a:sym typeface="+mn-ea"/>
              </a:rPr>
              <a:t>新民主主义革命与社会主义革命互相联系、紧密衔接，中间不容横插一个资产阶级专政。</a:t>
            </a:r>
          </a:p>
          <a:p>
            <a:pPr lvl="0" algn="l">
              <a:lnSpc>
                <a:spcPct val="125000"/>
              </a:lnSpc>
            </a:pPr>
            <a:r>
              <a:rPr lang="zh-CN" altLang="en-US" sz="2400" b="1" dirty="0">
                <a:solidFill>
                  <a:srgbClr val="0000FF"/>
                </a:solidFill>
                <a:latin typeface="仿宋" panose="02010609060101010101" charset="-122"/>
                <a:ea typeface="仿宋" panose="02010609060101010101" charset="-122"/>
                <a:sym typeface="+mn-ea"/>
              </a:rPr>
              <a:t>都由无产阶级及其政党领导</a:t>
            </a:r>
          </a:p>
          <a:p>
            <a:pPr lvl="0" algn="l">
              <a:lnSpc>
                <a:spcPct val="125000"/>
              </a:lnSpc>
            </a:pPr>
            <a:r>
              <a:rPr lang="zh-CN" altLang="en-US" sz="2400" b="1" dirty="0">
                <a:solidFill>
                  <a:srgbClr val="0000FF"/>
                </a:solidFill>
                <a:latin typeface="仿宋" panose="02010609060101010101" charset="-122"/>
                <a:ea typeface="仿宋" panose="02010609060101010101" charset="-122"/>
                <a:sym typeface="+mn-ea"/>
              </a:rPr>
              <a:t>民主主义革命是社会主义革命的必要准备，社会主义革命是民主主义革命的必然趋势。</a:t>
            </a:r>
          </a:p>
          <a:p>
            <a:pPr lvl="0" algn="l">
              <a:lnSpc>
                <a:spcPct val="125000"/>
              </a:lnSpc>
            </a:pPr>
            <a:r>
              <a:rPr lang="zh-CN" altLang="en-US" sz="2400" b="1" dirty="0">
                <a:solidFill>
                  <a:srgbClr val="0000FF"/>
                </a:solidFill>
                <a:latin typeface="仿宋" panose="02010609060101010101" charset="-122"/>
                <a:ea typeface="仿宋" panose="02010609060101010101" charset="-122"/>
                <a:sym typeface="+mn-ea"/>
              </a:rPr>
              <a:t>民主革命里面有社会主义的因素和成分：领导力量、指导思想等。</a:t>
            </a:r>
          </a:p>
          <a:p>
            <a:pPr lvl="0" algn="l">
              <a:lnSpc>
                <a:spcPct val="125000"/>
              </a:lnSpc>
            </a:pPr>
            <a:r>
              <a:rPr lang="zh-CN" altLang="en-US" sz="2400" b="1" dirty="0">
                <a:solidFill>
                  <a:srgbClr val="0000FF"/>
                </a:solidFill>
                <a:latin typeface="仿宋" panose="02010609060101010101" charset="-122"/>
                <a:ea typeface="仿宋" panose="02010609060101010101" charset="-122"/>
                <a:sym typeface="+mn-ea"/>
              </a:rPr>
              <a:t>只有认清二者的区别，同时又认清两者的联系，才能正确地领导中国革命。</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8"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325110"/>
            <a:ext cx="12192000" cy="15297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06170" y="742950"/>
            <a:ext cx="9979025" cy="5039995"/>
            <a:chOff x="2071" y="1672"/>
            <a:chExt cx="15715" cy="7937"/>
          </a:xfrm>
        </p:grpSpPr>
        <p:sp>
          <p:nvSpPr>
            <p:cNvPr id="69655" name="矩形 566296"/>
            <p:cNvSpPr/>
            <p:nvPr/>
          </p:nvSpPr>
          <p:spPr>
            <a:xfrm>
              <a:off x="16044" y="3099"/>
              <a:ext cx="1742" cy="5464"/>
            </a:xfrm>
            <a:prstGeom prst="rect">
              <a:avLst/>
            </a:prstGeom>
            <a:solidFill>
              <a:schemeClr val="bg1"/>
            </a:solidFill>
            <a:ln w="9525" cap="flat" cmpd="sng">
              <a:solidFill>
                <a:schemeClr val="bg1"/>
              </a:solidFill>
              <a:prstDash val="solid"/>
              <a:miter/>
              <a:headEnd type="none" w="med" len="med"/>
              <a:tailEnd type="none" w="med" len="med"/>
            </a:ln>
          </p:spPr>
          <p:txBody>
            <a:bodyPr vert="eaVert" wrap="square" anchor="t">
              <a:spAutoFit/>
            </a:bodyPr>
            <a:lstStyle/>
            <a:p>
              <a:pPr>
                <a:lnSpc>
                  <a:spcPct val="125000"/>
                </a:lnSpc>
                <a:spcBef>
                  <a:spcPct val="20000"/>
                </a:spcBef>
                <a:buClr>
                  <a:schemeClr val="accent2"/>
                </a:buClr>
                <a:buFont typeface="Wingdings" panose="05000000000000000000" pitchFamily="2" charset="2"/>
                <a:buNone/>
              </a:pPr>
              <a:r>
                <a:rPr lang="zh-CN" altLang="en-US" sz="2400" b="1" dirty="0">
                  <a:solidFill>
                    <a:srgbClr val="CC0000"/>
                  </a:solidFill>
                  <a:latin typeface="仿宋" panose="02010609060101010101" charset="-122"/>
                  <a:ea typeface="仿宋" panose="02010609060101010101" charset="-122"/>
                  <a:cs typeface="仿宋" panose="02010609060101010101" charset="-122"/>
                </a:rPr>
                <a:t>两种错误倾向，都违背了中国革命的发展规律。</a:t>
              </a:r>
            </a:p>
          </p:txBody>
        </p:sp>
        <p:grpSp>
          <p:nvGrpSpPr>
            <p:cNvPr id="3" name="组合 2"/>
            <p:cNvGrpSpPr/>
            <p:nvPr/>
          </p:nvGrpSpPr>
          <p:grpSpPr>
            <a:xfrm>
              <a:off x="2071" y="1672"/>
              <a:ext cx="13828" cy="7937"/>
              <a:chOff x="2071" y="1672"/>
              <a:chExt cx="13828" cy="7937"/>
            </a:xfrm>
          </p:grpSpPr>
          <p:grpSp>
            <p:nvGrpSpPr>
              <p:cNvPr id="69633" name="组合 566273"/>
              <p:cNvGrpSpPr/>
              <p:nvPr/>
            </p:nvGrpSpPr>
            <p:grpSpPr>
              <a:xfrm>
                <a:off x="4977" y="2397"/>
                <a:ext cx="9427" cy="3400"/>
                <a:chOff x="240" y="464"/>
                <a:chExt cx="3408" cy="1936"/>
              </a:xfrm>
            </p:grpSpPr>
            <p:sp>
              <p:nvSpPr>
                <p:cNvPr id="69634" name="圆角矩形 566274" descr="羊皮纸"/>
                <p:cNvSpPr/>
                <p:nvPr/>
              </p:nvSpPr>
              <p:spPr>
                <a:xfrm>
                  <a:off x="240" y="624"/>
                  <a:ext cx="3408" cy="1776"/>
                </a:xfrm>
                <a:prstGeom prst="roundRect">
                  <a:avLst>
                    <a:gd name="adj" fmla="val 4690"/>
                  </a:avLst>
                </a:prstGeom>
                <a:blipFill rotWithShape="1">
                  <a:blip r:embed="rId2"/>
                </a:blipFill>
                <a:ln w="57150" cap="flat" cmpd="sng">
                  <a:solidFill>
                    <a:srgbClr val="D38259"/>
                  </a:solidFill>
                  <a:prstDash val="solid"/>
                  <a:round/>
                  <a:headEnd type="none" w="med" len="med"/>
                  <a:tailEnd type="none" w="med" len="med"/>
                </a:ln>
              </p:spPr>
              <p:txBody>
                <a:bodyPr anchor="t"/>
                <a:lstStyle/>
                <a:p>
                  <a:endParaRPr lang="zh-CN" altLang="en-US">
                    <a:latin typeface="仿宋" panose="02010609060101010101" charset="-122"/>
                    <a:ea typeface="仿宋" panose="02010609060101010101" charset="-122"/>
                  </a:endParaRPr>
                </a:p>
              </p:txBody>
            </p:sp>
            <p:sp>
              <p:nvSpPr>
                <p:cNvPr id="69635" name="矩形 566275"/>
                <p:cNvSpPr/>
                <p:nvPr/>
              </p:nvSpPr>
              <p:spPr>
                <a:xfrm>
                  <a:off x="288" y="816"/>
                  <a:ext cx="3360" cy="1462"/>
                </a:xfrm>
                <a:prstGeom prst="rect">
                  <a:avLst/>
                </a:prstGeom>
                <a:noFill/>
                <a:ln w="57150">
                  <a:noFill/>
                </a:ln>
              </p:spPr>
              <p:txBody>
                <a:bodyPr wrap="square" anchor="t">
                  <a:spAutoFit/>
                </a:bodyPr>
                <a:lstStyle/>
                <a:p>
                  <a:pPr>
                    <a:lnSpc>
                      <a:spcPct val="125000"/>
                    </a:lnSpc>
                    <a:spcBef>
                      <a:spcPct val="20000"/>
                    </a:spcBef>
                    <a:buClr>
                      <a:schemeClr val="accent2"/>
                    </a:buClr>
                    <a:buFont typeface="Wingdings" panose="05000000000000000000" pitchFamily="2" charset="2"/>
                    <a:buNone/>
                  </a:pPr>
                  <a:r>
                    <a:rPr lang="en-US" altLang="zh-CN" sz="2000" b="1" dirty="0">
                      <a:solidFill>
                        <a:srgbClr val="0000FF"/>
                      </a:solidFill>
                      <a:latin typeface="仿宋" panose="02010609060101010101" charset="-122"/>
                      <a:ea typeface="仿宋" panose="02010609060101010101" charset="-122"/>
                      <a:cs typeface="仿宋" panose="02010609060101010101" charset="-122"/>
                    </a:rPr>
                    <a:t>“</a:t>
                  </a:r>
                  <a:r>
                    <a:rPr lang="zh-CN" altLang="en-US" sz="2000" b="1" dirty="0">
                      <a:solidFill>
                        <a:srgbClr val="0000FF"/>
                      </a:solidFill>
                      <a:latin typeface="仿宋" panose="02010609060101010101" charset="-122"/>
                      <a:ea typeface="仿宋" panose="02010609060101010101" charset="-122"/>
                      <a:cs typeface="仿宋" panose="02010609060101010101" charset="-122"/>
                    </a:rPr>
                    <a:t>左”倾教条主义的“一次革命论”，只看到两类革命的联系，混淆了两类革命的区别，主张把两种不同性质的革命阶段并作一步走，反帝反封建同时反民族资产阶级，政治经济上实行“左”的政策。</a:t>
                  </a:r>
                </a:p>
              </p:txBody>
            </p:sp>
            <p:grpSp>
              <p:nvGrpSpPr>
                <p:cNvPr id="69636" name="组合 566276"/>
                <p:cNvGrpSpPr/>
                <p:nvPr/>
              </p:nvGrpSpPr>
              <p:grpSpPr>
                <a:xfrm>
                  <a:off x="336" y="528"/>
                  <a:ext cx="2016" cy="336"/>
                  <a:chOff x="661" y="1900"/>
                  <a:chExt cx="1150" cy="161"/>
                </a:xfrm>
              </p:grpSpPr>
              <p:sp>
                <p:nvSpPr>
                  <p:cNvPr id="69637" name="圆角矩形 566277"/>
                  <p:cNvSpPr/>
                  <p:nvPr/>
                </p:nvSpPr>
                <p:spPr>
                  <a:xfrm>
                    <a:off x="661" y="1900"/>
                    <a:ext cx="1150" cy="161"/>
                  </a:xfrm>
                  <a:prstGeom prst="roundRect">
                    <a:avLst>
                      <a:gd name="adj" fmla="val 50000"/>
                    </a:avLst>
                  </a:prstGeom>
                  <a:gradFill rotWithShape="1">
                    <a:gsLst>
                      <a:gs pos="0">
                        <a:srgbClr val="523223"/>
                      </a:gs>
                      <a:gs pos="50000">
                        <a:srgbClr val="D38259"/>
                      </a:gs>
                      <a:gs pos="100000">
                        <a:srgbClr val="523223"/>
                      </a:gs>
                    </a:gsLst>
                    <a:lin ang="5400000" scaled="1"/>
                    <a:tileRect/>
                  </a:gradFill>
                  <a:ln w="9525">
                    <a:noFill/>
                  </a:ln>
                </p:spPr>
                <p:txBody>
                  <a:bodyPr anchor="t"/>
                  <a:lstStyle/>
                  <a:p>
                    <a:endParaRPr lang="zh-CN" altLang="en-US">
                      <a:latin typeface="仿宋" panose="02010609060101010101" charset="-122"/>
                      <a:ea typeface="仿宋" panose="02010609060101010101" charset="-122"/>
                    </a:endParaRPr>
                  </a:p>
                </p:txBody>
              </p:sp>
              <p:sp>
                <p:nvSpPr>
                  <p:cNvPr id="69638" name="八边形 566278"/>
                  <p:cNvSpPr/>
                  <p:nvPr/>
                </p:nvSpPr>
                <p:spPr>
                  <a:xfrm flipH="1">
                    <a:off x="1700" y="1940"/>
                    <a:ext cx="44" cy="81"/>
                  </a:xfrm>
                  <a:prstGeom prst="octagon">
                    <a:avLst>
                      <a:gd name="adj" fmla="val 29287"/>
                    </a:avLst>
                  </a:prstGeom>
                  <a:solidFill>
                    <a:srgbClr val="FFFFFF"/>
                  </a:solidFill>
                  <a:ln w="9525">
                    <a:noFill/>
                  </a:ln>
                </p:spPr>
                <p:txBody>
                  <a:bodyPr anchor="t"/>
                  <a:lstStyle/>
                  <a:p>
                    <a:endParaRPr lang="zh-CN" altLang="en-US">
                      <a:latin typeface="仿宋" panose="02010609060101010101" charset="-122"/>
                      <a:ea typeface="仿宋" panose="02010609060101010101" charset="-122"/>
                    </a:endParaRPr>
                  </a:p>
                </p:txBody>
              </p:sp>
              <p:sp>
                <p:nvSpPr>
                  <p:cNvPr id="69639" name="八边形 566279"/>
                  <p:cNvSpPr/>
                  <p:nvPr/>
                </p:nvSpPr>
                <p:spPr>
                  <a:xfrm flipH="1">
                    <a:off x="724" y="1940"/>
                    <a:ext cx="45" cy="81"/>
                  </a:xfrm>
                  <a:prstGeom prst="octagon">
                    <a:avLst>
                      <a:gd name="adj" fmla="val 29287"/>
                    </a:avLst>
                  </a:prstGeom>
                  <a:solidFill>
                    <a:srgbClr val="FFFFFF"/>
                  </a:solidFill>
                  <a:ln w="9525">
                    <a:noFill/>
                  </a:ln>
                </p:spPr>
                <p:txBody>
                  <a:bodyPr anchor="t"/>
                  <a:lstStyle/>
                  <a:p>
                    <a:endParaRPr lang="zh-CN" altLang="en-US">
                      <a:latin typeface="仿宋" panose="02010609060101010101" charset="-122"/>
                      <a:ea typeface="仿宋" panose="02010609060101010101" charset="-122"/>
                    </a:endParaRPr>
                  </a:p>
                </p:txBody>
              </p:sp>
            </p:grpSp>
            <p:sp>
              <p:nvSpPr>
                <p:cNvPr id="566281" name="矩形 566280"/>
                <p:cNvSpPr/>
                <p:nvPr/>
              </p:nvSpPr>
              <p:spPr>
                <a:xfrm>
                  <a:off x="447" y="464"/>
                  <a:ext cx="1824" cy="446"/>
                </a:xfrm>
                <a:prstGeom prst="rect">
                  <a:avLst/>
                </a:prstGeom>
                <a:noFill/>
                <a:ln w="57150">
                  <a:noFill/>
                </a:ln>
              </p:spPr>
              <p:txBody>
                <a:bodyPr>
                  <a:spAutoFit/>
                </a:bodyPr>
                <a:lstStyle/>
                <a:p>
                  <a:pPr fontAlgn="base">
                    <a:lnSpc>
                      <a:spcPct val="120000"/>
                    </a:lnSpc>
                    <a:spcBef>
                      <a:spcPct val="20000"/>
                    </a:spcBef>
                    <a:buClr>
                      <a:schemeClr val="bg1"/>
                    </a:buClr>
                  </a:pPr>
                  <a:r>
                    <a:rPr lang="en-US" altLang="zh-CN" sz="2200" b="1" strike="noStrike" noProof="1">
                      <a:solidFill>
                        <a:schemeClr val="bg1"/>
                      </a:solidFill>
                      <a:effectLst>
                        <a:outerShdw blurRad="38100" dist="38100" dir="2700000">
                          <a:srgbClr val="C0C0C0"/>
                        </a:outerShdw>
                      </a:effectLst>
                      <a:latin typeface="仿宋" panose="02010609060101010101" charset="-122"/>
                      <a:ea typeface="仿宋" panose="02010609060101010101" charset="-122"/>
                      <a:cs typeface="仿宋" panose="02010609060101010101" charset="-122"/>
                    </a:rPr>
                    <a:t>“</a:t>
                  </a:r>
                  <a:r>
                    <a:rPr lang="zh-CN" altLang="en-US" sz="2200" b="1" strike="noStrike" noProof="1">
                      <a:solidFill>
                        <a:schemeClr val="bg1"/>
                      </a:solidFill>
                      <a:effectLst>
                        <a:outerShdw blurRad="38100" dist="38100" dir="2700000">
                          <a:srgbClr val="C0C0C0"/>
                        </a:outerShdw>
                      </a:effectLst>
                      <a:latin typeface="仿宋" panose="02010609060101010101" charset="-122"/>
                      <a:ea typeface="仿宋" panose="02010609060101010101" charset="-122"/>
                      <a:cs typeface="仿宋" panose="02010609060101010101" charset="-122"/>
                    </a:rPr>
                    <a:t>一次革命论”的错误</a:t>
                  </a:r>
                </a:p>
              </p:txBody>
            </p:sp>
          </p:grpSp>
          <p:grpSp>
            <p:nvGrpSpPr>
              <p:cNvPr id="69641" name="组合 566281"/>
              <p:cNvGrpSpPr/>
              <p:nvPr/>
            </p:nvGrpSpPr>
            <p:grpSpPr>
              <a:xfrm>
                <a:off x="4925" y="5969"/>
                <a:ext cx="9480" cy="3640"/>
                <a:chOff x="2352" y="2470"/>
                <a:chExt cx="3120" cy="1728"/>
              </a:xfrm>
            </p:grpSpPr>
            <p:sp>
              <p:nvSpPr>
                <p:cNvPr id="69642" name="圆角矩形 566282" descr="羊皮纸"/>
                <p:cNvSpPr/>
                <p:nvPr/>
              </p:nvSpPr>
              <p:spPr>
                <a:xfrm>
                  <a:off x="2352" y="2566"/>
                  <a:ext cx="3120" cy="1632"/>
                </a:xfrm>
                <a:prstGeom prst="roundRect">
                  <a:avLst>
                    <a:gd name="adj" fmla="val 4690"/>
                  </a:avLst>
                </a:prstGeom>
                <a:blipFill rotWithShape="1">
                  <a:blip r:embed="rId2"/>
                </a:blipFill>
                <a:ln w="57150" cap="flat" cmpd="sng">
                  <a:solidFill>
                    <a:srgbClr val="D38259"/>
                  </a:solidFill>
                  <a:prstDash val="solid"/>
                  <a:round/>
                  <a:headEnd type="none" w="med" len="med"/>
                  <a:tailEnd type="none" w="med" len="med"/>
                </a:ln>
              </p:spPr>
              <p:txBody>
                <a:bodyPr anchor="t"/>
                <a:lstStyle/>
                <a:p>
                  <a:endParaRPr lang="zh-CN" altLang="en-US">
                    <a:latin typeface="仿宋" panose="02010609060101010101" charset="-122"/>
                    <a:ea typeface="仿宋" panose="02010609060101010101" charset="-122"/>
                  </a:endParaRPr>
                </a:p>
              </p:txBody>
            </p:sp>
            <p:sp>
              <p:nvSpPr>
                <p:cNvPr id="69643" name="矩形 566283"/>
                <p:cNvSpPr/>
                <p:nvPr/>
              </p:nvSpPr>
              <p:spPr>
                <a:xfrm>
                  <a:off x="2448" y="2822"/>
                  <a:ext cx="2975" cy="1173"/>
                </a:xfrm>
                <a:prstGeom prst="rect">
                  <a:avLst/>
                </a:prstGeom>
                <a:noFill/>
                <a:ln w="57150">
                  <a:noFill/>
                </a:ln>
              </p:spPr>
              <p:txBody>
                <a:bodyPr anchor="t">
                  <a:spAutoFit/>
                </a:bodyPr>
                <a:lstStyle/>
                <a:p>
                  <a:pPr>
                    <a:lnSpc>
                      <a:spcPct val="120000"/>
                    </a:lnSpc>
                    <a:spcBef>
                      <a:spcPct val="20000"/>
                    </a:spcBef>
                    <a:buClr>
                      <a:schemeClr val="bg1"/>
                    </a:buClr>
                  </a:pPr>
                  <a:r>
                    <a:rPr lang="en-US" altLang="zh-CN" sz="2000" b="1" dirty="0">
                      <a:solidFill>
                        <a:srgbClr val="0000FF"/>
                      </a:solidFill>
                      <a:latin typeface="仿宋" panose="02010609060101010101" charset="-122"/>
                      <a:ea typeface="仿宋" panose="02010609060101010101" charset="-122"/>
                      <a:cs typeface="仿宋" panose="02010609060101010101" charset="-122"/>
                    </a:rPr>
                    <a:t>“</a:t>
                  </a:r>
                  <a:r>
                    <a:rPr lang="zh-CN" altLang="en-US" sz="2000" b="1" dirty="0">
                      <a:solidFill>
                        <a:srgbClr val="0000FF"/>
                      </a:solidFill>
                      <a:latin typeface="仿宋" panose="02010609060101010101" charset="-122"/>
                      <a:ea typeface="仿宋" panose="02010609060101010101" charset="-122"/>
                      <a:cs typeface="仿宋" panose="02010609060101010101" charset="-122"/>
                    </a:rPr>
                    <a:t>右”的 “二次革命论”，只看到两者之间的区别，没看到两者之间的联系，主张民主革命胜利后，建立资产阶级专政国家，放弃党对革命的领导权。</a:t>
                  </a:r>
                </a:p>
              </p:txBody>
            </p:sp>
            <p:grpSp>
              <p:nvGrpSpPr>
                <p:cNvPr id="69644" name="组合 566284"/>
                <p:cNvGrpSpPr/>
                <p:nvPr/>
              </p:nvGrpSpPr>
              <p:grpSpPr>
                <a:xfrm>
                  <a:off x="3024" y="2470"/>
                  <a:ext cx="2016" cy="336"/>
                  <a:chOff x="661" y="1900"/>
                  <a:chExt cx="1150" cy="161"/>
                </a:xfrm>
              </p:grpSpPr>
              <p:sp>
                <p:nvSpPr>
                  <p:cNvPr id="69645" name="圆角矩形 566285"/>
                  <p:cNvSpPr/>
                  <p:nvPr/>
                </p:nvSpPr>
                <p:spPr>
                  <a:xfrm>
                    <a:off x="661" y="1900"/>
                    <a:ext cx="1150" cy="161"/>
                  </a:xfrm>
                  <a:prstGeom prst="roundRect">
                    <a:avLst>
                      <a:gd name="adj" fmla="val 50000"/>
                    </a:avLst>
                  </a:prstGeom>
                  <a:gradFill rotWithShape="1">
                    <a:gsLst>
                      <a:gs pos="0">
                        <a:srgbClr val="523223"/>
                      </a:gs>
                      <a:gs pos="50000">
                        <a:srgbClr val="D38259"/>
                      </a:gs>
                      <a:gs pos="100000">
                        <a:srgbClr val="523223"/>
                      </a:gs>
                    </a:gsLst>
                    <a:lin ang="5400000" scaled="1"/>
                    <a:tileRect/>
                  </a:gradFill>
                  <a:ln w="9525">
                    <a:noFill/>
                  </a:ln>
                </p:spPr>
                <p:txBody>
                  <a:bodyPr anchor="t"/>
                  <a:lstStyle/>
                  <a:p>
                    <a:endParaRPr lang="zh-CN" altLang="en-US">
                      <a:latin typeface="仿宋" panose="02010609060101010101" charset="-122"/>
                      <a:ea typeface="仿宋" panose="02010609060101010101" charset="-122"/>
                    </a:endParaRPr>
                  </a:p>
                </p:txBody>
              </p:sp>
              <p:sp>
                <p:nvSpPr>
                  <p:cNvPr id="69646" name="八边形 566286"/>
                  <p:cNvSpPr/>
                  <p:nvPr/>
                </p:nvSpPr>
                <p:spPr>
                  <a:xfrm flipH="1">
                    <a:off x="1700" y="1940"/>
                    <a:ext cx="44" cy="81"/>
                  </a:xfrm>
                  <a:prstGeom prst="octagon">
                    <a:avLst>
                      <a:gd name="adj" fmla="val 29287"/>
                    </a:avLst>
                  </a:prstGeom>
                  <a:solidFill>
                    <a:srgbClr val="FFFFFF"/>
                  </a:solidFill>
                  <a:ln w="9525">
                    <a:noFill/>
                  </a:ln>
                </p:spPr>
                <p:txBody>
                  <a:bodyPr anchor="t"/>
                  <a:lstStyle/>
                  <a:p>
                    <a:endParaRPr lang="zh-CN" altLang="en-US">
                      <a:latin typeface="仿宋" panose="02010609060101010101" charset="-122"/>
                      <a:ea typeface="仿宋" panose="02010609060101010101" charset="-122"/>
                    </a:endParaRPr>
                  </a:p>
                </p:txBody>
              </p:sp>
              <p:sp>
                <p:nvSpPr>
                  <p:cNvPr id="69647" name="八边形 566287"/>
                  <p:cNvSpPr/>
                  <p:nvPr/>
                </p:nvSpPr>
                <p:spPr>
                  <a:xfrm flipH="1">
                    <a:off x="724" y="1940"/>
                    <a:ext cx="45" cy="81"/>
                  </a:xfrm>
                  <a:prstGeom prst="octagon">
                    <a:avLst>
                      <a:gd name="adj" fmla="val 29287"/>
                    </a:avLst>
                  </a:prstGeom>
                  <a:solidFill>
                    <a:srgbClr val="FFFFFF"/>
                  </a:solidFill>
                  <a:ln w="9525">
                    <a:noFill/>
                  </a:ln>
                </p:spPr>
                <p:txBody>
                  <a:bodyPr anchor="t"/>
                  <a:lstStyle/>
                  <a:p>
                    <a:endParaRPr lang="zh-CN" altLang="en-US">
                      <a:latin typeface="仿宋" panose="02010609060101010101" charset="-122"/>
                      <a:ea typeface="仿宋" panose="02010609060101010101" charset="-122"/>
                    </a:endParaRPr>
                  </a:p>
                </p:txBody>
              </p:sp>
            </p:grpSp>
            <p:sp>
              <p:nvSpPr>
                <p:cNvPr id="566289" name="矩形 566288"/>
                <p:cNvSpPr/>
                <p:nvPr/>
              </p:nvSpPr>
              <p:spPr>
                <a:xfrm>
                  <a:off x="3168" y="2470"/>
                  <a:ext cx="1824" cy="372"/>
                </a:xfrm>
                <a:prstGeom prst="rect">
                  <a:avLst/>
                </a:prstGeom>
                <a:noFill/>
                <a:ln w="57150">
                  <a:noFill/>
                </a:ln>
              </p:spPr>
              <p:txBody>
                <a:bodyPr>
                  <a:spAutoFit/>
                </a:bodyPr>
                <a:lstStyle/>
                <a:p>
                  <a:pPr fontAlgn="base">
                    <a:lnSpc>
                      <a:spcPct val="120000"/>
                    </a:lnSpc>
                    <a:spcBef>
                      <a:spcPct val="20000"/>
                    </a:spcBef>
                    <a:buClr>
                      <a:schemeClr val="bg1"/>
                    </a:buClr>
                  </a:pPr>
                  <a:r>
                    <a:rPr lang="en-US" altLang="zh-CN" sz="2200" b="1" strike="noStrike" noProof="1">
                      <a:solidFill>
                        <a:schemeClr val="bg1"/>
                      </a:solidFill>
                      <a:effectLst>
                        <a:outerShdw blurRad="38100" dist="38100" dir="2700000">
                          <a:srgbClr val="C0C0C0"/>
                        </a:outerShdw>
                      </a:effectLst>
                      <a:latin typeface="仿宋" panose="02010609060101010101" charset="-122"/>
                      <a:ea typeface="仿宋" panose="02010609060101010101" charset="-122"/>
                      <a:cs typeface="仿宋" panose="02010609060101010101" charset="-122"/>
                    </a:rPr>
                    <a:t>“</a:t>
                  </a:r>
                  <a:r>
                    <a:rPr lang="zh-CN" altLang="en-US" sz="2200" b="1" strike="noStrike" noProof="1">
                      <a:solidFill>
                        <a:schemeClr val="bg1"/>
                      </a:solidFill>
                      <a:effectLst>
                        <a:outerShdw blurRad="38100" dist="38100" dir="2700000">
                          <a:srgbClr val="C0C0C0"/>
                        </a:outerShdw>
                      </a:effectLst>
                      <a:latin typeface="仿宋" panose="02010609060101010101" charset="-122"/>
                      <a:ea typeface="仿宋" panose="02010609060101010101" charset="-122"/>
                      <a:cs typeface="仿宋" panose="02010609060101010101" charset="-122"/>
                    </a:rPr>
                    <a:t>二次革命论”</a:t>
                  </a:r>
                </a:p>
              </p:txBody>
            </p:sp>
          </p:grpSp>
          <p:grpSp>
            <p:nvGrpSpPr>
              <p:cNvPr id="69649" name="组合 566289"/>
              <p:cNvGrpSpPr/>
              <p:nvPr/>
            </p:nvGrpSpPr>
            <p:grpSpPr>
              <a:xfrm>
                <a:off x="2071" y="2656"/>
                <a:ext cx="2498" cy="3163"/>
                <a:chOff x="190" y="576"/>
                <a:chExt cx="1490" cy="1728"/>
              </a:xfrm>
            </p:grpSpPr>
            <p:sp>
              <p:nvSpPr>
                <p:cNvPr id="69650" name="圆角矩形 566290"/>
                <p:cNvSpPr/>
                <p:nvPr/>
              </p:nvSpPr>
              <p:spPr>
                <a:xfrm>
                  <a:off x="192" y="576"/>
                  <a:ext cx="1488" cy="1728"/>
                </a:xfrm>
                <a:prstGeom prst="roundRect">
                  <a:avLst>
                    <a:gd name="adj" fmla="val 16667"/>
                  </a:avLst>
                </a:prstGeom>
                <a:blipFill rotWithShape="1">
                  <a:blip r:embed="rId3"/>
                  <a:stretch>
                    <a:fillRect/>
                  </a:stretch>
                </a:blipFill>
                <a:ln w="57150" cap="flat" cmpd="thinThick">
                  <a:solidFill>
                    <a:srgbClr val="C0C0C0"/>
                  </a:solidFill>
                  <a:prstDash val="solid"/>
                  <a:round/>
                  <a:headEnd type="none" w="med" len="med"/>
                  <a:tailEnd type="none" w="med" len="med"/>
                </a:ln>
              </p:spPr>
              <p:txBody>
                <a:bodyPr anchor="t"/>
                <a:lstStyle/>
                <a:p>
                  <a:endParaRPr lang="zh-CN" altLang="en-US">
                    <a:latin typeface="仿宋" panose="02010609060101010101" charset="-122"/>
                    <a:ea typeface="仿宋" panose="02010609060101010101" charset="-122"/>
                  </a:endParaRPr>
                </a:p>
              </p:txBody>
            </p:sp>
            <p:sp>
              <p:nvSpPr>
                <p:cNvPr id="566292" name="文本框 566291"/>
                <p:cNvSpPr txBox="1"/>
                <p:nvPr/>
              </p:nvSpPr>
              <p:spPr>
                <a:xfrm>
                  <a:off x="190" y="624"/>
                  <a:ext cx="600" cy="318"/>
                </a:xfrm>
                <a:prstGeom prst="rect">
                  <a:avLst/>
                </a:prstGeom>
                <a:noFill/>
                <a:ln w="9525">
                  <a:noFill/>
                </a:ln>
              </p:spPr>
              <p:txBody>
                <a:bodyPr wrap="square" lIns="90000" tIns="46800" rIns="90000" bIns="46800" anchor="t">
                  <a:spAutoFit/>
                </a:bodyPr>
                <a:lstStyle/>
                <a:p>
                  <a:pPr algn="ctr"/>
                  <a:r>
                    <a:rPr lang="zh-CN" altLang="en-US" b="1" noProof="1">
                      <a:solidFill>
                        <a:schemeClr val="bg1"/>
                      </a:solidFill>
                      <a:effectLst>
                        <a:outerShdw blurRad="38100" dist="38100" dir="2700000">
                          <a:srgbClr val="C0C0C0"/>
                        </a:outerShdw>
                      </a:effectLst>
                      <a:latin typeface="仿宋" panose="02010609060101010101" charset="-122"/>
                      <a:ea typeface="仿宋" panose="02010609060101010101" charset="-122"/>
                      <a:cs typeface="+mn-cs"/>
                    </a:rPr>
                    <a:t>王明</a:t>
                  </a:r>
                </a:p>
              </p:txBody>
            </p:sp>
          </p:grpSp>
          <p:grpSp>
            <p:nvGrpSpPr>
              <p:cNvPr id="69652" name="组合 566292"/>
              <p:cNvGrpSpPr/>
              <p:nvPr/>
            </p:nvGrpSpPr>
            <p:grpSpPr>
              <a:xfrm>
                <a:off x="2074" y="6172"/>
                <a:ext cx="2499" cy="3346"/>
                <a:chOff x="3792" y="2448"/>
                <a:chExt cx="1393" cy="1697"/>
              </a:xfrm>
            </p:grpSpPr>
            <p:sp>
              <p:nvSpPr>
                <p:cNvPr id="69653" name="圆角矩形 566293"/>
                <p:cNvSpPr/>
                <p:nvPr/>
              </p:nvSpPr>
              <p:spPr>
                <a:xfrm>
                  <a:off x="3792" y="2448"/>
                  <a:ext cx="1392" cy="1680"/>
                </a:xfrm>
                <a:prstGeom prst="roundRect">
                  <a:avLst>
                    <a:gd name="adj" fmla="val 16667"/>
                  </a:avLst>
                </a:prstGeom>
                <a:blipFill rotWithShape="1">
                  <a:blip r:embed="rId4"/>
                  <a:stretch>
                    <a:fillRect/>
                  </a:stretch>
                </a:blipFill>
                <a:ln w="57150" cap="flat" cmpd="thinThick">
                  <a:solidFill>
                    <a:schemeClr val="tx1"/>
                  </a:solidFill>
                  <a:prstDash val="solid"/>
                  <a:round/>
                  <a:headEnd type="none" w="med" len="med"/>
                  <a:tailEnd type="none" w="med" len="med"/>
                </a:ln>
              </p:spPr>
              <p:txBody>
                <a:bodyPr anchor="t"/>
                <a:lstStyle/>
                <a:p>
                  <a:endParaRPr lang="zh-CN" altLang="en-US">
                    <a:latin typeface="仿宋" panose="02010609060101010101" charset="-122"/>
                    <a:ea typeface="仿宋" panose="02010609060101010101" charset="-122"/>
                  </a:endParaRPr>
                </a:p>
              </p:txBody>
            </p:sp>
            <p:sp>
              <p:nvSpPr>
                <p:cNvPr id="566295" name="文本框 566294"/>
                <p:cNvSpPr txBox="1"/>
                <p:nvPr/>
              </p:nvSpPr>
              <p:spPr>
                <a:xfrm>
                  <a:off x="4385" y="3850"/>
                  <a:ext cx="800" cy="295"/>
                </a:xfrm>
                <a:prstGeom prst="rect">
                  <a:avLst/>
                </a:prstGeom>
                <a:noFill/>
                <a:ln w="9525">
                  <a:noFill/>
                </a:ln>
              </p:spPr>
              <p:txBody>
                <a:bodyPr wrap="square" lIns="90000" tIns="46800" rIns="90000" bIns="46800" anchor="t">
                  <a:spAutoFit/>
                </a:bodyPr>
                <a:lstStyle/>
                <a:p>
                  <a:pPr algn="ctr"/>
                  <a:r>
                    <a:rPr lang="zh-CN" altLang="en-US" b="1" noProof="1">
                      <a:solidFill>
                        <a:schemeClr val="bg1"/>
                      </a:solidFill>
                      <a:effectLst>
                        <a:outerShdw blurRad="38100" dist="38100" dir="2700000">
                          <a:srgbClr val="C0C0C0"/>
                        </a:outerShdw>
                      </a:effectLst>
                      <a:latin typeface="仿宋" panose="02010609060101010101" charset="-122"/>
                      <a:ea typeface="仿宋" panose="02010609060101010101" charset="-122"/>
                      <a:cs typeface="+mn-cs"/>
                    </a:rPr>
                    <a:t>陈独秀</a:t>
                  </a:r>
                </a:p>
              </p:txBody>
            </p:sp>
          </p:grpSp>
          <p:sp>
            <p:nvSpPr>
              <p:cNvPr id="2" name="文本框 1"/>
              <p:cNvSpPr txBox="1"/>
              <p:nvPr/>
            </p:nvSpPr>
            <p:spPr>
              <a:xfrm>
                <a:off x="4248" y="1672"/>
                <a:ext cx="11651" cy="725"/>
              </a:xfrm>
              <a:prstGeom prst="rect">
                <a:avLst/>
              </a:prstGeom>
              <a:solidFill>
                <a:schemeClr val="bg1"/>
              </a:solidFill>
              <a:ln w="9525">
                <a:noFill/>
              </a:ln>
            </p:spPr>
            <p:txBody>
              <a:bodyPr wrap="square" rtlCol="0" anchor="t">
                <a:spAutoFit/>
              </a:bodyPr>
              <a:lstStyle/>
              <a:p>
                <a:pPr lvl="0" algn="l">
                  <a:buFont typeface="Arial" panose="020B0604020202020204" pitchFamily="34" charset="0"/>
                </a:pPr>
                <a:r>
                  <a:rPr lang="en-US" altLang="zh-CN" sz="2400" b="1" dirty="0">
                    <a:solidFill>
                      <a:srgbClr val="FF0000"/>
                    </a:solidFill>
                    <a:latin typeface="仿宋" panose="02010609060101010101" charset="-122"/>
                    <a:ea typeface="仿宋" panose="02010609060101010101" charset="-122"/>
                    <a:cs typeface="微软雅黑" panose="020B0503020204020204" charset="-122"/>
                    <a:sym typeface="+mn-ea"/>
                  </a:rPr>
                  <a:t>中国共产党在革命前途问题上曾出现过两种</a:t>
                </a:r>
                <a:r>
                  <a:rPr lang="zh-CN" altLang="en-US" sz="2400" b="1" dirty="0">
                    <a:solidFill>
                      <a:srgbClr val="FF0000"/>
                    </a:solidFill>
                    <a:latin typeface="仿宋" panose="02010609060101010101" charset="-122"/>
                    <a:ea typeface="仿宋" panose="02010609060101010101" charset="-122"/>
                    <a:cs typeface="微软雅黑" panose="020B0503020204020204" charset="-122"/>
                    <a:sym typeface="+mn-ea"/>
                  </a:rPr>
                  <a:t>错误</a:t>
                </a:r>
                <a:r>
                  <a:rPr lang="en-US" altLang="zh-CN" sz="2400" b="1" dirty="0">
                    <a:solidFill>
                      <a:srgbClr val="FF0000"/>
                    </a:solidFill>
                    <a:latin typeface="仿宋" panose="02010609060101010101" charset="-122"/>
                    <a:ea typeface="仿宋" panose="02010609060101010101" charset="-122"/>
                    <a:cs typeface="微软雅黑" panose="020B0503020204020204" charset="-122"/>
                    <a:sym typeface="+mn-ea"/>
                  </a:rPr>
                  <a:t>倾向</a:t>
                </a:r>
              </a:p>
            </p:txBody>
          </p:sp>
        </p:grp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rcRect t="28599" b="3167"/>
          <a:stretch>
            <a:fillRect/>
          </a:stretch>
        </p:blipFill>
        <p:spPr>
          <a:xfrm>
            <a:off x="-2540" y="5932170"/>
            <a:ext cx="12208510" cy="9467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6"/>
          <p:cNvSpPr/>
          <p:nvPr/>
        </p:nvSpPr>
        <p:spPr>
          <a:xfrm>
            <a:off x="567055" y="1252855"/>
            <a:ext cx="6675755" cy="4353112"/>
          </a:xfrm>
          <a:prstGeom prst="roundRect">
            <a:avLst>
              <a:gd name="adj" fmla="val 16667"/>
            </a:avLst>
          </a:prstGeom>
          <a:solidFill>
            <a:schemeClr val="bg1"/>
          </a:solidFill>
          <a:ln>
            <a:solidFill>
              <a:srgbClr val="00B050"/>
            </a:solidFill>
          </a:ln>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中国革命为什么能不断走向胜利？中国共产党为什么能从小到大，从弱到强？为什么能在其他各种势力和主义都失败的情况下，找到中国革命的正确道路？为什么能一举推翻帝国主义、封建主义、官僚资本主义“三座大山”？为什么能走出“山沟沟”、走向全国执政？这一个又一个“为什么能”的答案，就蕴含在新民主主义革命理论之中。</a:t>
            </a:r>
          </a:p>
        </p:txBody>
      </p:sp>
      <p:grpSp>
        <p:nvGrpSpPr>
          <p:cNvPr id="9" name="组合 8"/>
          <p:cNvGrpSpPr/>
          <p:nvPr/>
        </p:nvGrpSpPr>
        <p:grpSpPr>
          <a:xfrm>
            <a:off x="7833360" y="1743075"/>
            <a:ext cx="3616325" cy="3208614"/>
            <a:chOff x="10588" y="3360"/>
            <a:chExt cx="5373" cy="4759"/>
          </a:xfrm>
        </p:grpSpPr>
        <p:pic>
          <p:nvPicPr>
            <p:cNvPr id="8" name="图片 7"/>
            <p:cNvPicPr>
              <a:picLocks noChangeAspect="1"/>
            </p:cNvPicPr>
            <p:nvPr/>
          </p:nvPicPr>
          <p:blipFill>
            <a:blip r:embed="rId2"/>
            <a:stretch>
              <a:fillRect/>
            </a:stretch>
          </p:blipFill>
          <p:spPr>
            <a:xfrm>
              <a:off x="10588" y="3360"/>
              <a:ext cx="5373" cy="3299"/>
            </a:xfrm>
            <a:prstGeom prst="rect">
              <a:avLst/>
            </a:prstGeom>
          </p:spPr>
        </p:pic>
        <p:sp>
          <p:nvSpPr>
            <p:cNvPr id="5128" name="Text Box 12"/>
            <p:cNvSpPr/>
            <p:nvPr/>
          </p:nvSpPr>
          <p:spPr>
            <a:xfrm>
              <a:off x="10702" y="6797"/>
              <a:ext cx="5259" cy="1322"/>
            </a:xfrm>
            <a:prstGeom prst="rect">
              <a:avLst/>
            </a:prstGeom>
            <a:solidFill>
              <a:schemeClr val="bg1"/>
            </a:solidFill>
          </p:spPr>
          <p:txBody>
            <a:bodyPr vert="horz" wrap="square" lIns="91440" tIns="45720" rIns="91440" bIns="45720" rtlCol="0" anchor="t">
              <a:spAutoFit/>
            </a:bodyPr>
            <a:lstStyle/>
            <a:p>
              <a:pPr lvl="0" algn="l">
                <a:lnSpc>
                  <a:spcPct val="130000"/>
                </a:lnSpc>
                <a:spcBef>
                  <a:spcPts val="1000"/>
                </a:spcBef>
                <a:buFontTx/>
              </a:pPr>
              <a:r>
                <a:rPr lang="zh-CN" altLang="en-US" sz="2000" b="1" dirty="0">
                  <a:solidFill>
                    <a:srgbClr val="FF0000"/>
                  </a:solidFill>
                  <a:latin typeface="仿宋" panose="02010609060101010101" charset="-122"/>
                  <a:ea typeface="仿宋" panose="02010609060101010101" charset="-122"/>
                  <a:cs typeface="华文新魏" panose="02010800040101010101" pitchFamily="2" charset="-122"/>
                  <a:sym typeface="+mn-ea"/>
                </a:rPr>
                <a:t>一九三〇年一月五日毛泽东撰写《星星之火可以燎原》</a:t>
              </a:r>
            </a:p>
          </p:txBody>
        </p:sp>
      </p:gr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918835"/>
            <a:ext cx="12208510" cy="9601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矩形 320513"/>
          <p:cNvSpPr/>
          <p:nvPr/>
        </p:nvSpPr>
        <p:spPr>
          <a:xfrm>
            <a:off x="680720" y="2228850"/>
            <a:ext cx="5980430" cy="2399665"/>
          </a:xfrm>
          <a:prstGeom prst="rect">
            <a:avLst/>
          </a:prstGeom>
          <a:solidFill>
            <a:schemeClr val="bg1"/>
          </a:solidFill>
          <a:ln w="28575" cap="flat" cmpd="sng">
            <a:solidFill>
              <a:schemeClr val="bg1"/>
            </a:solidFill>
            <a:prstDash val="solid"/>
            <a:miter/>
            <a:headEnd type="none" w="med" len="med"/>
            <a:tailEnd type="none" w="med" len="med"/>
          </a:ln>
        </p:spPr>
        <p:txBody>
          <a:bodyPr wrap="square" anchor="t">
            <a:spAutoFit/>
          </a:bodyPr>
          <a:lstStyle/>
          <a:p>
            <a:pPr lvl="0" algn="l">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1940年，毛泽东在</a:t>
            </a: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《新民主主义论》</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中，阐述了新民主主义的政治、经济和文化。1945年，他在党的七大所作的政治报告</a:t>
            </a: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《论联合政府》</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中，进一步把新民主主义的政治、经济和文化与党的基本纲领联系起来，进行了具体阐述。为新民主主义革命指明了具体奋斗目标。</a:t>
            </a:r>
          </a:p>
        </p:txBody>
      </p:sp>
      <p:grpSp>
        <p:nvGrpSpPr>
          <p:cNvPr id="3" name="组合 2"/>
          <p:cNvGrpSpPr/>
          <p:nvPr/>
        </p:nvGrpSpPr>
        <p:grpSpPr>
          <a:xfrm>
            <a:off x="7232015" y="2228850"/>
            <a:ext cx="3811905" cy="2128520"/>
            <a:chOff x="6297" y="5288"/>
            <a:chExt cx="5515" cy="3798"/>
          </a:xfrm>
        </p:grpSpPr>
        <p:pic>
          <p:nvPicPr>
            <p:cNvPr id="70661" name="图片 320523" descr="038"/>
            <p:cNvPicPr>
              <a:picLocks noChangeAspect="1"/>
            </p:cNvPicPr>
            <p:nvPr/>
          </p:nvPicPr>
          <p:blipFill>
            <a:blip r:embed="rId4">
              <a:clrChange>
                <a:clrFrom>
                  <a:srgbClr val="D9C9A8"/>
                </a:clrFrom>
                <a:clrTo>
                  <a:srgbClr val="D9C9A8">
                    <a:alpha val="0"/>
                  </a:srgbClr>
                </a:clrTo>
              </a:clrChange>
            </a:blip>
            <a:stretch>
              <a:fillRect/>
            </a:stretch>
          </p:blipFill>
          <p:spPr>
            <a:xfrm>
              <a:off x="6297" y="5288"/>
              <a:ext cx="2682" cy="3798"/>
            </a:xfrm>
            <a:prstGeom prst="rect">
              <a:avLst/>
            </a:prstGeom>
            <a:noFill/>
            <a:ln w="9525">
              <a:noFill/>
            </a:ln>
          </p:spPr>
        </p:pic>
        <p:pic>
          <p:nvPicPr>
            <p:cNvPr id="70662" name="图片 320525" descr="065"/>
            <p:cNvPicPr>
              <a:picLocks noChangeAspect="1"/>
            </p:cNvPicPr>
            <p:nvPr/>
          </p:nvPicPr>
          <p:blipFill>
            <a:blip r:embed="rId5">
              <a:clrChange>
                <a:clrFrom>
                  <a:srgbClr val="D6CCB1"/>
                </a:clrFrom>
                <a:clrTo>
                  <a:srgbClr val="D6CCB1">
                    <a:alpha val="0"/>
                  </a:srgbClr>
                </a:clrTo>
              </a:clrChange>
            </a:blip>
            <a:stretch>
              <a:fillRect/>
            </a:stretch>
          </p:blipFill>
          <p:spPr>
            <a:xfrm>
              <a:off x="9090" y="5288"/>
              <a:ext cx="2722" cy="3798"/>
            </a:xfrm>
            <a:prstGeom prst="rect">
              <a:avLst/>
            </a:prstGeom>
            <a:noFill/>
            <a:ln w="9525">
              <a:noFill/>
            </a:ln>
          </p:spPr>
        </p:pic>
      </p:grpSp>
      <p:sp>
        <p:nvSpPr>
          <p:cNvPr id="320528" name="矩形 2051"/>
          <p:cNvSpPr/>
          <p:nvPr/>
        </p:nvSpPr>
        <p:spPr>
          <a:xfrm>
            <a:off x="680720" y="856615"/>
            <a:ext cx="4453890" cy="553085"/>
          </a:xfrm>
          <a:prstGeom prst="rect">
            <a:avLst/>
          </a:prstGeom>
          <a:solidFill>
            <a:schemeClr val="bg1"/>
          </a:solidFill>
          <a:ln w="28575" cap="flat" cmpd="sng">
            <a:solidFill>
              <a:schemeClr val="bg1"/>
            </a:solidFill>
            <a:prstDash val="solid"/>
            <a:miter/>
            <a:headEnd type="none" w="med" len="med"/>
            <a:tailEnd type="none" w="med" len="med"/>
          </a:ln>
        </p:spPr>
        <p:txBody>
          <a:bodyPr wrap="square" anchor="t">
            <a:spAutoFit/>
          </a:bodyPr>
          <a:lstStyle/>
          <a:p>
            <a:pPr lvl="0" algn="l">
              <a:lnSpc>
                <a:spcPct val="125000"/>
              </a:lnSpc>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（二）新民主主义的基本纲领</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8" name="PA-图片 1"/>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t="3387" b="5494"/>
          <a:stretch>
            <a:fillRect/>
          </a:stretch>
        </p:blipFill>
        <p:spPr>
          <a:xfrm>
            <a:off x="0" y="5325110"/>
            <a:ext cx="12192000" cy="1529715"/>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81050" y="894080"/>
            <a:ext cx="10630535" cy="4709795"/>
            <a:chOff x="789" y="1795"/>
            <a:chExt cx="16741" cy="7417"/>
          </a:xfrm>
        </p:grpSpPr>
        <p:sp>
          <p:nvSpPr>
            <p:cNvPr id="72705" name="矩形 322561"/>
            <p:cNvSpPr/>
            <p:nvPr/>
          </p:nvSpPr>
          <p:spPr>
            <a:xfrm>
              <a:off x="789" y="2708"/>
              <a:ext cx="8958" cy="3052"/>
            </a:xfrm>
            <a:prstGeom prst="rect">
              <a:avLst/>
            </a:prstGeom>
            <a:solidFill>
              <a:schemeClr val="bg1"/>
            </a:solidFill>
            <a:ln w="9525" cap="flat" cmpd="sng">
              <a:solidFill>
                <a:schemeClr val="bg1"/>
              </a:solidFill>
              <a:prstDash val="solid"/>
              <a:miter/>
              <a:headEnd type="none" w="med" len="med"/>
              <a:tailEnd type="none" w="med" len="med"/>
            </a:ln>
          </p:spPr>
          <p:txBody>
            <a:bodyPr anchor="t">
              <a:spAutoFit/>
            </a:bodyPr>
            <a:lstStyle/>
            <a:p>
              <a:pPr>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rPr>
                <a:t>推翻帝国主义和封建主义的统治，建立一个无产阶级领导的、以工农联盟为基础的、各革命阶级联合专政的新民主主义的共和国。  </a:t>
              </a:r>
            </a:p>
          </p:txBody>
        </p:sp>
        <p:pic>
          <p:nvPicPr>
            <p:cNvPr id="72706" name="图片 322579" descr="754"/>
            <p:cNvPicPr>
              <a:picLocks noChangeAspect="1"/>
            </p:cNvPicPr>
            <p:nvPr/>
          </p:nvPicPr>
          <p:blipFill>
            <a:blip r:embed="rId4"/>
            <a:stretch>
              <a:fillRect/>
            </a:stretch>
          </p:blipFill>
          <p:spPr>
            <a:xfrm>
              <a:off x="12071" y="5760"/>
              <a:ext cx="5459" cy="3452"/>
            </a:xfrm>
            <a:prstGeom prst="rect">
              <a:avLst/>
            </a:prstGeom>
            <a:noFill/>
            <a:ln w="9525">
              <a:noFill/>
            </a:ln>
          </p:spPr>
        </p:pic>
        <p:pic>
          <p:nvPicPr>
            <p:cNvPr id="72707" name="图片 322581" descr="00204432"/>
            <p:cNvPicPr>
              <a:picLocks noChangeAspect="1"/>
            </p:cNvPicPr>
            <p:nvPr/>
          </p:nvPicPr>
          <p:blipFill>
            <a:blip r:embed="rId5"/>
            <a:stretch>
              <a:fillRect/>
            </a:stretch>
          </p:blipFill>
          <p:spPr>
            <a:xfrm>
              <a:off x="12230" y="1920"/>
              <a:ext cx="5141" cy="3422"/>
            </a:xfrm>
            <a:prstGeom prst="rect">
              <a:avLst/>
            </a:prstGeom>
            <a:noFill/>
            <a:ln w="9525">
              <a:noFill/>
            </a:ln>
          </p:spPr>
        </p:pic>
        <p:sp>
          <p:nvSpPr>
            <p:cNvPr id="72711" name="文本框 2055"/>
            <p:cNvSpPr txBox="1"/>
            <p:nvPr/>
          </p:nvSpPr>
          <p:spPr>
            <a:xfrm>
              <a:off x="789" y="1795"/>
              <a:ext cx="5883" cy="725"/>
            </a:xfrm>
            <a:prstGeom prst="rect">
              <a:avLst/>
            </a:prstGeom>
            <a:solidFill>
              <a:schemeClr val="bg1"/>
            </a:solidFill>
            <a:ln w="9525">
              <a:noFill/>
            </a:ln>
          </p:spPr>
          <p:txBody>
            <a:bodyPr anchor="t">
              <a:spAutoFit/>
            </a:bodyPr>
            <a:lstStyle/>
            <a:p>
              <a:pPr>
                <a:buFont typeface="Arial" panose="020B0604020202020204" pitchFamily="34" charset="0"/>
                <a:buNone/>
              </a:pPr>
              <a:r>
                <a:rPr lang="en-US" altLang="zh-CN" sz="2400" b="1" dirty="0">
                  <a:solidFill>
                    <a:srgbClr val="FF0000"/>
                  </a:solidFill>
                  <a:latin typeface="仿宋" panose="02010609060101010101" charset="-122"/>
                  <a:ea typeface="仿宋" panose="02010609060101010101" charset="-122"/>
                  <a:cs typeface="仿宋" panose="02010609060101010101" charset="-122"/>
                </a:rPr>
                <a:t>1.</a:t>
              </a:r>
              <a:r>
                <a:rPr lang="zh-CN" altLang="en-US" sz="2400" b="1" dirty="0">
                  <a:solidFill>
                    <a:srgbClr val="FF0000"/>
                  </a:solidFill>
                  <a:latin typeface="仿宋" panose="02010609060101010101" charset="-122"/>
                  <a:ea typeface="仿宋" panose="02010609060101010101" charset="-122"/>
                  <a:cs typeface="仿宋" panose="02010609060101010101" charset="-122"/>
                </a:rPr>
                <a:t>新民主主义的政治纲领</a:t>
              </a:r>
            </a:p>
          </p:txBody>
        </p:sp>
        <p:sp>
          <p:nvSpPr>
            <p:cNvPr id="72714" name="矩形 322562"/>
            <p:cNvSpPr/>
            <p:nvPr/>
          </p:nvSpPr>
          <p:spPr>
            <a:xfrm>
              <a:off x="789" y="6324"/>
              <a:ext cx="9900" cy="2325"/>
            </a:xfrm>
            <a:prstGeom prst="rect">
              <a:avLst/>
            </a:prstGeom>
            <a:solidFill>
              <a:schemeClr val="bg1"/>
            </a:solidFill>
            <a:ln w="9525" cap="flat" cmpd="sng">
              <a:solidFill>
                <a:schemeClr val="bg1"/>
              </a:solidFill>
              <a:prstDash val="solid"/>
              <a:miter/>
              <a:headEnd type="none" w="med" len="med"/>
              <a:tailEnd type="none" w="med" len="med"/>
            </a:ln>
          </p:spPr>
          <p:txBody>
            <a:bodyPr wrap="square" anchor="t">
              <a:spAutoFit/>
            </a:bodyPr>
            <a:lstStyle/>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新民主主义共和国</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≠欧美式的资产阶级专政的共和国</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宋体" panose="02010600030101010101" pitchFamily="2" charset="-122"/>
                </a:rPr>
                <a:t>≠</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苏联式的无产阶级专政的社会主义共和国 </a:t>
              </a:r>
            </a:p>
          </p:txBody>
        </p: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8" name="PA-图片 1"/>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t="3387" b="5494"/>
          <a:stretch>
            <a:fillRect/>
          </a:stretch>
        </p:blipFill>
        <p:spPr>
          <a:xfrm>
            <a:off x="0" y="5325110"/>
            <a:ext cx="12192000" cy="1529715"/>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矩形 324609"/>
          <p:cNvSpPr/>
          <p:nvPr/>
        </p:nvSpPr>
        <p:spPr>
          <a:xfrm>
            <a:off x="635000" y="930275"/>
            <a:ext cx="5609590" cy="1938020"/>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a:t>
            </a:r>
            <a:r>
              <a:rPr lang="zh-CN" altLang="en-US" sz="2400" b="1" dirty="0">
                <a:solidFill>
                  <a:srgbClr val="FF0000"/>
                </a:solidFill>
                <a:latin typeface="仿宋" panose="02010609060101010101" charset="-122"/>
                <a:ea typeface="仿宋" panose="02010609060101010101" charset="-122"/>
                <a:cs typeface="仿宋" panose="02010609060101010101" charset="-122"/>
              </a:rPr>
              <a:t>国体：</a:t>
            </a:r>
            <a:r>
              <a:rPr lang="zh-CN" altLang="en-US" sz="2400" b="1" dirty="0">
                <a:solidFill>
                  <a:srgbClr val="0000FF"/>
                </a:solidFill>
                <a:latin typeface="仿宋" panose="02010609060101010101" charset="-122"/>
                <a:ea typeface="仿宋" panose="02010609060101010101" charset="-122"/>
                <a:cs typeface="仿宋" panose="02010609060101010101" charset="-122"/>
              </a:rPr>
              <a:t>无产阶级领导的以工农联盟为基础，包括小资产阶级、民族资产阶级和其他反帝反封建的人们在内的各革命阶级的联合专政。 </a:t>
            </a:r>
          </a:p>
        </p:txBody>
      </p:sp>
      <p:pic>
        <p:nvPicPr>
          <p:cNvPr id="74755" name="图片 324611" descr="601010"/>
          <p:cNvPicPr>
            <a:picLocks noChangeAspect="1"/>
          </p:cNvPicPr>
          <p:nvPr/>
        </p:nvPicPr>
        <p:blipFill>
          <a:blip r:embed="rId4">
            <a:lum bright="-6000"/>
          </a:blip>
          <a:stretch>
            <a:fillRect/>
          </a:stretch>
        </p:blipFill>
        <p:spPr>
          <a:xfrm>
            <a:off x="10103485" y="795020"/>
            <a:ext cx="1599565" cy="1950085"/>
          </a:xfrm>
          <a:prstGeom prst="rect">
            <a:avLst/>
          </a:prstGeom>
          <a:noFill/>
          <a:ln w="9525" cap="flat" cmpd="sng">
            <a:solidFill>
              <a:srgbClr val="0000FF"/>
            </a:solidFill>
            <a:prstDash val="solid"/>
            <a:miter/>
            <a:headEnd type="none" w="med" len="med"/>
            <a:tailEnd type="none" w="med" len="med"/>
          </a:ln>
        </p:spPr>
      </p:pic>
      <p:sp>
        <p:nvSpPr>
          <p:cNvPr id="82955" name="圆角矩形标注 5"/>
          <p:cNvSpPr/>
          <p:nvPr/>
        </p:nvSpPr>
        <p:spPr>
          <a:xfrm>
            <a:off x="5388610" y="2953385"/>
            <a:ext cx="5123180" cy="2287270"/>
          </a:xfrm>
          <a:prstGeom prst="wedgeRoundRectCallout">
            <a:avLst>
              <a:gd name="adj1" fmla="val 41088"/>
              <a:gd name="adj2" fmla="val -86616"/>
              <a:gd name="adj3" fmla="val 16667"/>
            </a:avLst>
          </a:prstGeom>
          <a:solidFill>
            <a:schemeClr val="bg1"/>
          </a:solidFill>
          <a:ln w="3175" cap="flat" cmpd="sng">
            <a:solidFill>
              <a:schemeClr val="accent6">
                <a:lumMod val="40000"/>
                <a:lumOff val="60000"/>
              </a:schemeClr>
            </a:solidFill>
            <a:prstDash val="solid"/>
            <a:bevel/>
            <a:headEnd type="none" w="med" len="med"/>
            <a:tailEnd type="none" w="med" len="med"/>
          </a:ln>
        </p:spPr>
        <p:txBody>
          <a:bodyPr anchor="t"/>
          <a:lstStyle/>
          <a:p>
            <a:pPr>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rPr>
              <a:t>“全世界多种多样的国家体制中，按其政权的阶级性质来划分，基本地不外乎这三种：（甲）资产阶级专政的共和国；（乙）无产阶级专政的共和国；（丙）几个革命阶级联合专政的共和国。”</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8"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325110"/>
            <a:ext cx="12192000" cy="1529715"/>
          </a:xfrm>
          <a:prstGeom prst="rect">
            <a:avLst/>
          </a:prstGeom>
        </p:spPr>
      </p:pic>
      <p:pic>
        <p:nvPicPr>
          <p:cNvPr id="10" name="图片 9"/>
          <p:cNvPicPr>
            <a:picLocks noChangeAspect="1"/>
          </p:cNvPicPr>
          <p:nvPr/>
        </p:nvPicPr>
        <p:blipFill>
          <a:blip r:embed="rId6"/>
          <a:srcRect l="3511" t="6135" r="6016" b="6135"/>
          <a:stretch>
            <a:fillRect/>
          </a:stretch>
        </p:blipFill>
        <p:spPr>
          <a:xfrm>
            <a:off x="1666240" y="3165475"/>
            <a:ext cx="2607310" cy="1863090"/>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矩形 324610"/>
          <p:cNvSpPr/>
          <p:nvPr/>
        </p:nvSpPr>
        <p:spPr>
          <a:xfrm>
            <a:off x="6531610" y="4069080"/>
            <a:ext cx="5323205" cy="1476375"/>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a:lnSpc>
                <a:spcPct val="125000"/>
              </a:lnSpc>
              <a:buClr>
                <a:schemeClr val="bg1"/>
              </a:buClr>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a:t>
            </a:r>
            <a:r>
              <a:rPr lang="zh-CN" altLang="en-US" b="1" dirty="0">
                <a:solidFill>
                  <a:srgbClr val="FF0000"/>
                </a:solidFill>
                <a:latin typeface="仿宋" panose="02010609060101010101" charset="-122"/>
                <a:ea typeface="仿宋" panose="02010609060101010101" charset="-122"/>
                <a:cs typeface="仿宋" panose="02010609060101010101" charset="-122"/>
              </a:rPr>
              <a:t>政体：民主集中制的人民代表大会制度。</a:t>
            </a:r>
          </a:p>
          <a:p>
            <a:pPr>
              <a:lnSpc>
                <a:spcPct val="125000"/>
              </a:lnSpc>
              <a:buClr>
                <a:schemeClr val="bg1"/>
              </a:buClr>
            </a:pPr>
            <a:r>
              <a:rPr lang="zh-CN" altLang="en-US" b="1" dirty="0">
                <a:solidFill>
                  <a:srgbClr val="0000FF"/>
                </a:solidFill>
                <a:latin typeface="仿宋" panose="02010609060101010101" charset="-122"/>
                <a:ea typeface="仿宋" panose="02010609060101010101" charset="-122"/>
                <a:cs typeface="仿宋" panose="02010609060101010101" charset="-122"/>
              </a:rPr>
              <a:t>新民主主义国家的国体决定了人民当家作主，由人民行使管理国家的一切权力，而人民代表大会制度能够最直接、最全面地体现这一核心内容和准则。</a:t>
            </a:r>
          </a:p>
        </p:txBody>
      </p:sp>
      <p:pic>
        <p:nvPicPr>
          <p:cNvPr id="74756" name="图片 324614" descr="372(纪毛)"/>
          <p:cNvPicPr>
            <a:picLocks noChangeAspect="1"/>
          </p:cNvPicPr>
          <p:nvPr/>
        </p:nvPicPr>
        <p:blipFill>
          <a:blip r:embed="rId4">
            <a:lum bright="-6000"/>
          </a:blip>
          <a:stretch>
            <a:fillRect/>
          </a:stretch>
        </p:blipFill>
        <p:spPr>
          <a:xfrm>
            <a:off x="7524750" y="1271905"/>
            <a:ext cx="3745230" cy="2073910"/>
          </a:xfrm>
          <a:prstGeom prst="rect">
            <a:avLst/>
          </a:prstGeom>
          <a:noFill/>
          <a:ln w="38100" cap="flat" cmpd="sng">
            <a:solidFill>
              <a:srgbClr val="009900"/>
            </a:solidFill>
            <a:prstDash val="solid"/>
            <a:miter/>
            <a:headEnd type="none" w="med" len="med"/>
            <a:tailEnd type="none" w="med" len="med"/>
          </a:ln>
          <a:effectLst>
            <a:outerShdw dist="107763" dir="2699999" algn="ctr" rotWithShape="0">
              <a:srgbClr val="996600"/>
            </a:outerShdw>
          </a:effectLst>
        </p:spPr>
      </p:pic>
      <p:sp>
        <p:nvSpPr>
          <p:cNvPr id="324616" name="矩形 324615"/>
          <p:cNvSpPr/>
          <p:nvPr/>
        </p:nvSpPr>
        <p:spPr>
          <a:xfrm>
            <a:off x="8462010" y="3026410"/>
            <a:ext cx="2227580" cy="337185"/>
          </a:xfrm>
          <a:prstGeom prst="rect">
            <a:avLst/>
          </a:prstGeom>
          <a:solidFill>
            <a:srgbClr val="C0C0C0"/>
          </a:solidFill>
          <a:ln w="9525" cap="flat" cmpd="sng">
            <a:solidFill>
              <a:srgbClr val="FF9900"/>
            </a:solidFill>
            <a:prstDash val="solid"/>
            <a:miter/>
            <a:headEnd type="none" w="med" len="med"/>
            <a:tailEnd type="none" w="med" len="med"/>
          </a:ln>
        </p:spPr>
        <p:txBody>
          <a:bodyPr wrap="square" anchor="t">
            <a:spAutoFit/>
          </a:bodyPr>
          <a:lstStyle/>
          <a:p>
            <a:pPr fontAlgn="base"/>
            <a:r>
              <a:rPr lang="zh-CN" altLang="en-US" sz="1600" b="1" strike="noStrike" noProof="1">
                <a:solidFill>
                  <a:srgbClr val="0000FF"/>
                </a:solidFill>
                <a:effectLst>
                  <a:outerShdw blurRad="38100" dist="38100" dir="2700000">
                    <a:srgbClr val="000000"/>
                  </a:outerShdw>
                </a:effectLst>
                <a:latin typeface="Arial" panose="020B0604020202020204" pitchFamily="34" charset="0"/>
                <a:ea typeface="宋体" panose="02010600030101010101" pitchFamily="2" charset="-122"/>
                <a:cs typeface="+mn-cs"/>
              </a:rPr>
              <a:t>全国人大一届一次会议</a:t>
            </a:r>
            <a:endParaRPr lang="zh-CN" altLang="en-US" sz="1600" b="1" strike="noStrike" noProof="1">
              <a:solidFill>
                <a:srgbClr val="0000FF"/>
              </a:solidFill>
              <a:effectLst>
                <a:outerShdw blurRad="38100" dist="38100" dir="2700000">
                  <a:srgbClr val="000000"/>
                </a:outerShdw>
              </a:effectLst>
              <a:latin typeface="Arial" panose="020B0604020202020204" pitchFamily="34" charset="0"/>
            </a:endParaRP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sp>
        <p:nvSpPr>
          <p:cNvPr id="2" name="矩形 1"/>
          <p:cNvSpPr/>
          <p:nvPr/>
        </p:nvSpPr>
        <p:spPr>
          <a:xfrm>
            <a:off x="585470" y="1117600"/>
            <a:ext cx="5732780" cy="1630045"/>
          </a:xfrm>
          <a:prstGeom prst="rect">
            <a:avLst/>
          </a:prstGeom>
          <a:solidFill>
            <a:schemeClr val="bg1"/>
          </a:solidFill>
          <a:ln w="3175" cap="flat" cmpd="sng">
            <a:solidFill>
              <a:schemeClr val="bg1"/>
            </a:solidFill>
            <a:prstDash val="solid"/>
            <a:bevel/>
            <a:headEnd type="none" w="med" len="med"/>
            <a:tailEnd type="none" w="med" len="med"/>
          </a:ln>
        </p:spPr>
        <p:txBody>
          <a:bodyPr wrap="square" rtlCol="0" anchor="t">
            <a:noAutofit/>
          </a:bodyPr>
          <a:lstStyle/>
          <a:p>
            <a:pPr lvl="0" algn="l">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资产阶级共和国道路已被实践证明在中国行不通，而中国社会的性质决定了中国革命的历史进程必须分两步走，第一步是建立新民主主义共和国，无产阶级专政的共和国是将来才能实现的目标。</a:t>
            </a:r>
          </a:p>
        </p:txBody>
      </p:sp>
      <p:pic>
        <p:nvPicPr>
          <p:cNvPr id="8"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325110"/>
            <a:ext cx="12192000" cy="1529715"/>
          </a:xfrm>
          <a:prstGeom prst="rect">
            <a:avLst/>
          </a:prstGeom>
        </p:spPr>
      </p:pic>
      <p:pic>
        <p:nvPicPr>
          <p:cNvPr id="5" name="图片 4" descr="995939c73c8e6933e9a3da38a65a8d7c.png"/>
          <p:cNvPicPr>
            <a:picLocks noChangeAspect="1"/>
          </p:cNvPicPr>
          <p:nvPr/>
        </p:nvPicPr>
        <p:blipFill>
          <a:blip r:embed="rId6" cstate="print"/>
          <a:stretch>
            <a:fillRect/>
          </a:stretch>
        </p:blipFill>
        <p:spPr>
          <a:xfrm>
            <a:off x="2399665" y="3134995"/>
            <a:ext cx="1831340" cy="1585595"/>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7" name="矩形 330756"/>
          <p:cNvSpPr/>
          <p:nvPr/>
        </p:nvSpPr>
        <p:spPr>
          <a:xfrm>
            <a:off x="729615" y="1541780"/>
            <a:ext cx="4625340" cy="860425"/>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lvl="0" algn="l">
              <a:lnSpc>
                <a:spcPct val="125000"/>
              </a:lnSpc>
              <a:buClr>
                <a:schemeClr val="bg1"/>
              </a:buClr>
            </a:pPr>
            <a:r>
              <a:rPr lang="zh-CN" altLang="en-US" sz="20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000" b="1" dirty="0">
                <a:solidFill>
                  <a:srgbClr val="FF0000"/>
                </a:solidFill>
                <a:latin typeface="仿宋" panose="02010609060101010101" charset="-122"/>
                <a:ea typeface="仿宋" panose="02010609060101010101" charset="-122"/>
                <a:cs typeface="微软雅黑" panose="020B0503020204020204" charset="-122"/>
                <a:sym typeface="+mn-ea"/>
              </a:rPr>
              <a:t>没收封建地主阶级的土地归农民所有，是新民主主义革命的主要内容。</a:t>
            </a:r>
          </a:p>
        </p:txBody>
      </p:sp>
      <p:sp>
        <p:nvSpPr>
          <p:cNvPr id="76811" name="文本框 2055"/>
          <p:cNvSpPr txBox="1"/>
          <p:nvPr/>
        </p:nvSpPr>
        <p:spPr>
          <a:xfrm>
            <a:off x="839470" y="859790"/>
            <a:ext cx="3121660" cy="398780"/>
          </a:xfrm>
          <a:prstGeom prst="rect">
            <a:avLst/>
          </a:prstGeom>
          <a:solidFill>
            <a:schemeClr val="bg1"/>
          </a:solidFill>
          <a:ln w="9525">
            <a:noFill/>
          </a:ln>
        </p:spPr>
        <p:txBody>
          <a:bodyPr wrap="square" anchor="t">
            <a:spAutoFit/>
          </a:bodyPr>
          <a:lstStyle/>
          <a:p>
            <a:pPr>
              <a:buFont typeface="Arial" panose="020B0604020202020204" pitchFamily="34" charset="0"/>
              <a:buNone/>
            </a:pPr>
            <a:r>
              <a:rPr lang="en-US" altLang="zh-CN" sz="2000" b="1" dirty="0">
                <a:solidFill>
                  <a:srgbClr val="FF0000"/>
                </a:solidFill>
                <a:latin typeface="仿宋" panose="02010609060101010101" charset="-122"/>
                <a:ea typeface="仿宋" panose="02010609060101010101" charset="-122"/>
                <a:cs typeface="仿宋" panose="02010609060101010101" charset="-122"/>
              </a:rPr>
              <a:t>2.</a:t>
            </a:r>
            <a:r>
              <a:rPr lang="zh-CN" altLang="en-US" sz="2000" b="1" dirty="0">
                <a:solidFill>
                  <a:srgbClr val="FF0000"/>
                </a:solidFill>
                <a:latin typeface="仿宋" panose="02010609060101010101" charset="-122"/>
                <a:ea typeface="仿宋" panose="02010609060101010101" charset="-122"/>
                <a:cs typeface="仿宋" panose="02010609060101010101" charset="-122"/>
              </a:rPr>
              <a:t>新民主主义的经济纲领</a:t>
            </a:r>
          </a:p>
        </p:txBody>
      </p:sp>
      <p:sp>
        <p:nvSpPr>
          <p:cNvPr id="78852" name="矩形 332816"/>
          <p:cNvSpPr/>
          <p:nvPr/>
        </p:nvSpPr>
        <p:spPr>
          <a:xfrm>
            <a:off x="6404610" y="3566795"/>
            <a:ext cx="5135245" cy="1245235"/>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lvl="0" algn="l" fontAlgn="base">
              <a:lnSpc>
                <a:spcPct val="125000"/>
              </a:lnSpc>
              <a:buClr>
                <a:schemeClr val="bg1"/>
              </a:buClr>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党在民主革命时期，逐步形成了土地革命路线: 依靠贫雇农，团结中农，有步骤、有分别地消灭封建剥削制度，发展农业生产。</a:t>
            </a:r>
          </a:p>
        </p:txBody>
      </p:sp>
      <p:grpSp>
        <p:nvGrpSpPr>
          <p:cNvPr id="12" name="组合 11"/>
          <p:cNvGrpSpPr/>
          <p:nvPr/>
        </p:nvGrpSpPr>
        <p:grpSpPr>
          <a:xfrm>
            <a:off x="1219835" y="2716530"/>
            <a:ext cx="2957195" cy="2811780"/>
            <a:chOff x="7560" y="2067"/>
            <a:chExt cx="5183" cy="4428"/>
          </a:xfrm>
        </p:grpSpPr>
        <p:pic>
          <p:nvPicPr>
            <p:cNvPr id="3" name="图片 2"/>
            <p:cNvPicPr>
              <a:picLocks noChangeAspect="1"/>
            </p:cNvPicPr>
            <p:nvPr/>
          </p:nvPicPr>
          <p:blipFill>
            <a:blip r:embed="rId4"/>
            <a:stretch>
              <a:fillRect/>
            </a:stretch>
          </p:blipFill>
          <p:spPr>
            <a:xfrm>
              <a:off x="7560" y="2067"/>
              <a:ext cx="5183" cy="3851"/>
            </a:xfrm>
            <a:prstGeom prst="rect">
              <a:avLst/>
            </a:prstGeom>
          </p:spPr>
        </p:pic>
        <p:sp>
          <p:nvSpPr>
            <p:cNvPr id="8" name="文本框 332807"/>
            <p:cNvSpPr txBox="1"/>
            <p:nvPr/>
          </p:nvSpPr>
          <p:spPr>
            <a:xfrm>
              <a:off x="7560" y="5964"/>
              <a:ext cx="5182" cy="531"/>
            </a:xfrm>
            <a:prstGeom prst="rect">
              <a:avLst/>
            </a:prstGeom>
            <a:solidFill>
              <a:srgbClr val="CCFFCC"/>
            </a:solidFill>
            <a:ln w="9525">
              <a:noFill/>
            </a:ln>
          </p:spPr>
          <p:txBody>
            <a:bodyPr wrap="square" anchor="t">
              <a:spAutoFit/>
            </a:bodyPr>
            <a:lstStyle/>
            <a:p>
              <a:pPr>
                <a:spcBef>
                  <a:spcPct val="50000"/>
                </a:spcBef>
              </a:pPr>
              <a:r>
                <a:rPr lang="zh-CN" altLang="en-US" sz="1600" b="1" dirty="0">
                  <a:solidFill>
                    <a:srgbClr val="0000FF"/>
                  </a:solidFill>
                  <a:latin typeface="仿宋" panose="02010609060101010101" charset="-122"/>
                  <a:ea typeface="仿宋" panose="02010609060101010101" charset="-122"/>
                </a:rPr>
                <a:t>打土豪分田地（土地革命时期）</a:t>
              </a:r>
            </a:p>
          </p:txBody>
        </p:sp>
      </p:grpSp>
      <p:grpSp>
        <p:nvGrpSpPr>
          <p:cNvPr id="15" name="组合 14"/>
          <p:cNvGrpSpPr/>
          <p:nvPr/>
        </p:nvGrpSpPr>
        <p:grpSpPr>
          <a:xfrm>
            <a:off x="7158355" y="982980"/>
            <a:ext cx="3594133" cy="2179204"/>
            <a:chOff x="13430" y="6379"/>
            <a:chExt cx="5379" cy="3003"/>
          </a:xfrm>
        </p:grpSpPr>
        <p:grpSp>
          <p:nvGrpSpPr>
            <p:cNvPr id="11" name="组合 10"/>
            <p:cNvGrpSpPr/>
            <p:nvPr/>
          </p:nvGrpSpPr>
          <p:grpSpPr>
            <a:xfrm>
              <a:off x="16228" y="6379"/>
              <a:ext cx="2581" cy="3003"/>
              <a:chOff x="11853" y="5286"/>
              <a:chExt cx="4095" cy="5205"/>
            </a:xfrm>
          </p:grpSpPr>
          <p:pic>
            <p:nvPicPr>
              <p:cNvPr id="4" name="图片 332806"/>
              <p:cNvPicPr>
                <a:picLocks noChangeAspect="1"/>
              </p:cNvPicPr>
              <p:nvPr/>
            </p:nvPicPr>
            <p:blipFill>
              <a:blip r:embed="rId5"/>
              <a:stretch>
                <a:fillRect/>
              </a:stretch>
            </p:blipFill>
            <p:spPr>
              <a:xfrm>
                <a:off x="11853" y="5286"/>
                <a:ext cx="4093" cy="3517"/>
              </a:xfrm>
              <a:prstGeom prst="rect">
                <a:avLst/>
              </a:prstGeom>
              <a:noFill/>
              <a:ln w="31750" cap="flat" cmpd="sng">
                <a:solidFill>
                  <a:schemeClr val="bg1"/>
                </a:solidFill>
                <a:prstDash val="solid"/>
                <a:miter/>
                <a:headEnd type="none" w="med" len="med"/>
                <a:tailEnd type="none" w="med" len="med"/>
              </a:ln>
            </p:spPr>
          </p:pic>
          <p:sp>
            <p:nvSpPr>
              <p:cNvPr id="5" name="文本框 332807"/>
              <p:cNvSpPr txBox="1"/>
              <p:nvPr/>
            </p:nvSpPr>
            <p:spPr>
              <a:xfrm>
                <a:off x="11954" y="8803"/>
                <a:ext cx="3994" cy="1688"/>
              </a:xfrm>
              <a:prstGeom prst="rect">
                <a:avLst/>
              </a:prstGeom>
              <a:solidFill>
                <a:srgbClr val="CCFFCC"/>
              </a:solidFill>
              <a:ln w="9525">
                <a:noFill/>
              </a:ln>
            </p:spPr>
            <p:txBody>
              <a:bodyPr wrap="square" anchor="t">
                <a:spAutoFit/>
              </a:bodyPr>
              <a:lstStyle/>
              <a:p>
                <a:pPr algn="ctr">
                  <a:spcBef>
                    <a:spcPct val="50000"/>
                  </a:spcBef>
                </a:pPr>
                <a:r>
                  <a:rPr lang="zh-CN" altLang="en-US" sz="1600" b="1" dirty="0">
                    <a:solidFill>
                      <a:srgbClr val="0000FF"/>
                    </a:solidFill>
                    <a:latin typeface="楷体" panose="02010609060101010101" charset="-122"/>
                    <a:ea typeface="楷体" panose="02010609060101010101" charset="-122"/>
                  </a:rPr>
                  <a:t>斗地主</a:t>
                </a:r>
              </a:p>
              <a:p>
                <a:pPr algn="ctr">
                  <a:spcBef>
                    <a:spcPct val="50000"/>
                  </a:spcBef>
                </a:pPr>
                <a:r>
                  <a:rPr lang="zh-CN" altLang="en-US" sz="1600" b="1" dirty="0">
                    <a:solidFill>
                      <a:srgbClr val="0000FF"/>
                    </a:solidFill>
                    <a:latin typeface="楷体" panose="02010609060101010101" charset="-122"/>
                    <a:ea typeface="楷体" panose="02010609060101010101" charset="-122"/>
                  </a:rPr>
                  <a:t>（土改时期）</a:t>
                </a:r>
              </a:p>
            </p:txBody>
          </p:sp>
        </p:grpSp>
        <p:grpSp>
          <p:nvGrpSpPr>
            <p:cNvPr id="13" name="组合 12"/>
            <p:cNvGrpSpPr/>
            <p:nvPr/>
          </p:nvGrpSpPr>
          <p:grpSpPr>
            <a:xfrm>
              <a:off x="13430" y="6379"/>
              <a:ext cx="2704" cy="2987"/>
              <a:chOff x="4409" y="3662"/>
              <a:chExt cx="3570" cy="4492"/>
            </a:xfrm>
          </p:grpSpPr>
          <p:pic>
            <p:nvPicPr>
              <p:cNvPr id="6" name="图片 5"/>
              <p:cNvPicPr>
                <a:picLocks noChangeAspect="1"/>
              </p:cNvPicPr>
              <p:nvPr/>
            </p:nvPicPr>
            <p:blipFill>
              <a:blip r:embed="rId6"/>
              <a:stretch>
                <a:fillRect/>
              </a:stretch>
            </p:blipFill>
            <p:spPr>
              <a:xfrm>
                <a:off x="4462" y="3662"/>
                <a:ext cx="3517" cy="3224"/>
              </a:xfrm>
              <a:prstGeom prst="rect">
                <a:avLst/>
              </a:prstGeom>
            </p:spPr>
          </p:pic>
          <p:sp>
            <p:nvSpPr>
              <p:cNvPr id="7" name="文本框 332807"/>
              <p:cNvSpPr txBox="1"/>
              <p:nvPr/>
            </p:nvSpPr>
            <p:spPr>
              <a:xfrm>
                <a:off x="4409" y="6945"/>
                <a:ext cx="3570" cy="1209"/>
              </a:xfrm>
              <a:prstGeom prst="rect">
                <a:avLst/>
              </a:prstGeom>
              <a:solidFill>
                <a:srgbClr val="CCFFCC"/>
              </a:solidFill>
              <a:ln w="9525">
                <a:noFill/>
              </a:ln>
            </p:spPr>
            <p:txBody>
              <a:bodyPr wrap="square" anchor="t">
                <a:spAutoFit/>
              </a:bodyPr>
              <a:lstStyle/>
              <a:p>
                <a:pPr algn="ctr">
                  <a:spcBef>
                    <a:spcPct val="50000"/>
                  </a:spcBef>
                </a:pPr>
                <a:r>
                  <a:rPr lang="zh-CN" altLang="en-US" sz="1600" b="1" dirty="0">
                    <a:solidFill>
                      <a:srgbClr val="0000FF"/>
                    </a:solidFill>
                    <a:latin typeface="仿宋" panose="02010609060101010101" charset="-122"/>
                    <a:ea typeface="仿宋" panose="02010609060101010101" charset="-122"/>
                  </a:rPr>
                  <a:t>减租减息大会（抗战时期）</a:t>
                </a:r>
              </a:p>
            </p:txBody>
          </p:sp>
        </p:grpSp>
      </p:gr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t="3387" b="5494"/>
          <a:stretch>
            <a:fillRect/>
          </a:stretch>
        </p:blipFill>
        <p:spPr>
          <a:xfrm>
            <a:off x="0" y="5646420"/>
            <a:ext cx="12192000" cy="1208405"/>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8" name="文本框 2081"/>
          <p:cNvSpPr/>
          <p:nvPr/>
        </p:nvSpPr>
        <p:spPr>
          <a:xfrm>
            <a:off x="539115" y="827405"/>
            <a:ext cx="5542915" cy="1014730"/>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◆没收官僚资本归新民主主义国家所有，</a:t>
            </a:r>
          </a:p>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是新民主主义革命的题中应有之义。 </a:t>
            </a:r>
          </a:p>
        </p:txBody>
      </p:sp>
      <p:sp>
        <p:nvSpPr>
          <p:cNvPr id="2" name="矩形 1"/>
          <p:cNvSpPr/>
          <p:nvPr/>
        </p:nvSpPr>
        <p:spPr>
          <a:xfrm>
            <a:off x="4074160" y="1929130"/>
            <a:ext cx="6569710" cy="1938020"/>
          </a:xfrm>
          <a:prstGeom prst="rect">
            <a:avLst/>
          </a:prstGeom>
          <a:solidFill>
            <a:schemeClr val="bg1"/>
          </a:solidFill>
          <a:ln w="19050" cap="flat" cmpd="sng">
            <a:solidFill>
              <a:schemeClr val="bg1"/>
            </a:solidFill>
            <a:prstDash val="solid"/>
            <a:miter/>
            <a:headEnd type="none" w="med" len="med"/>
            <a:tailEnd type="none" w="med" len="med"/>
          </a:ln>
        </p:spPr>
        <p:txBody>
          <a:bodyPr wrap="square">
            <a:spAutoFit/>
          </a:bodyPr>
          <a:lstStyle/>
          <a:p>
            <a:pPr lvl="0" algn="l" fontAlgn="base">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反对官僚资本主义并非因为它是资本主义，</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而是因为这种资本主义同外国帝国主义、本国地主阶级和旧式富农密切地结合着，是一种买办的封建的国家垄断资本主义。  </a:t>
            </a:r>
          </a:p>
        </p:txBody>
      </p:sp>
      <p:pic>
        <p:nvPicPr>
          <p:cNvPr id="3" name="图片 330770" descr="100531huo"/>
          <p:cNvPicPr>
            <a:picLocks noChangeAspect="1"/>
          </p:cNvPicPr>
          <p:nvPr/>
        </p:nvPicPr>
        <p:blipFill>
          <a:blip r:embed="rId4"/>
          <a:stretch>
            <a:fillRect/>
          </a:stretch>
        </p:blipFill>
        <p:spPr>
          <a:xfrm>
            <a:off x="7674610" y="4037965"/>
            <a:ext cx="2969260" cy="1703705"/>
          </a:xfrm>
          <a:prstGeom prst="rect">
            <a:avLst/>
          </a:prstGeom>
          <a:noFill/>
          <a:ln w="9525">
            <a:noFill/>
          </a:ln>
        </p:spPr>
      </p:pic>
      <p:sp>
        <p:nvSpPr>
          <p:cNvPr id="5"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646420"/>
            <a:ext cx="12192000" cy="1208405"/>
          </a:xfrm>
          <a:prstGeom prst="rect">
            <a:avLst/>
          </a:prstGeom>
        </p:spPr>
      </p:pic>
      <p:pic>
        <p:nvPicPr>
          <p:cNvPr id="10" name="图片 9"/>
          <p:cNvPicPr>
            <a:picLocks noChangeAspect="1"/>
          </p:cNvPicPr>
          <p:nvPr/>
        </p:nvPicPr>
        <p:blipFill>
          <a:blip r:embed="rId6"/>
          <a:srcRect l="3511" t="6135" r="6016" b="6135"/>
          <a:stretch>
            <a:fillRect/>
          </a:stretch>
        </p:blipFill>
        <p:spPr>
          <a:xfrm>
            <a:off x="773430" y="3350895"/>
            <a:ext cx="2607310" cy="2123440"/>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2" name="矩形 334851"/>
          <p:cNvSpPr/>
          <p:nvPr/>
        </p:nvSpPr>
        <p:spPr>
          <a:xfrm>
            <a:off x="602615" y="1478915"/>
            <a:ext cx="4888230" cy="3322955"/>
          </a:xfrm>
          <a:prstGeom prst="rect">
            <a:avLst/>
          </a:prstGeom>
          <a:solidFill>
            <a:schemeClr val="bg1"/>
          </a:solidFill>
          <a:ln w="19050" cap="flat" cmpd="sng">
            <a:solidFill>
              <a:schemeClr val="bg1"/>
            </a:solidFill>
            <a:prstDash val="solid"/>
            <a:miter/>
            <a:headEnd type="none" w="med" len="med"/>
            <a:tailEnd type="none" w="med" len="med"/>
          </a:ln>
        </p:spPr>
        <p:txBody>
          <a:bodyPr wrap="square">
            <a:spAutoFit/>
          </a:bodyPr>
          <a:lstStyle/>
          <a:p>
            <a:pPr lvl="0" algn="l" fontAlgn="base">
              <a:lnSpc>
                <a:spcPct val="125000"/>
              </a:lnSpc>
              <a:buClr>
                <a:schemeClr val="bg1"/>
              </a:buClr>
            </a:pPr>
            <a:r>
              <a:rPr lang="zh-CN" altLang="en-US" sz="2400" b="1" dirty="0">
                <a:solidFill>
                  <a:srgbClr val="FF0000"/>
                </a:solidFill>
                <a:latin typeface="仿宋" panose="02010609060101010101" charset="-122"/>
                <a:ea typeface="仿宋" panose="02010609060101010101" charset="-122"/>
                <a:sym typeface="+mn-ea"/>
              </a:rPr>
              <a:t>没收官僚资本，包含着新民主主义革命和社会主义革命的双重性质，</a:t>
            </a:r>
            <a:r>
              <a:rPr lang="zh-CN" altLang="en-US" sz="2400" b="1" dirty="0">
                <a:solidFill>
                  <a:srgbClr val="0000FF"/>
                </a:solidFill>
                <a:latin typeface="仿宋" panose="02010609060101010101" charset="-122"/>
                <a:ea typeface="仿宋" panose="02010609060101010101" charset="-122"/>
                <a:sym typeface="+mn-ea"/>
              </a:rPr>
              <a:t>一方面，官僚资本作为新民主主义革命对象，对其没收具有新民主主义革命的性质；另一方面，从反对资产阶级的意义上来说，又具有社会主义革命性质。</a:t>
            </a:r>
          </a:p>
        </p:txBody>
      </p:sp>
      <p:grpSp>
        <p:nvGrpSpPr>
          <p:cNvPr id="4" name="组合 3"/>
          <p:cNvGrpSpPr/>
          <p:nvPr/>
        </p:nvGrpSpPr>
        <p:grpSpPr>
          <a:xfrm>
            <a:off x="6275070" y="1316990"/>
            <a:ext cx="5137785" cy="1672590"/>
            <a:chOff x="7688" y="1750"/>
            <a:chExt cx="10978" cy="3852"/>
          </a:xfrm>
        </p:grpSpPr>
        <p:pic>
          <p:nvPicPr>
            <p:cNvPr id="80904" name="图片 334871" descr="2010121013165751"/>
            <p:cNvPicPr>
              <a:picLocks noChangeAspect="1"/>
            </p:cNvPicPr>
            <p:nvPr/>
          </p:nvPicPr>
          <p:blipFill>
            <a:blip r:embed="rId4"/>
            <a:stretch>
              <a:fillRect/>
            </a:stretch>
          </p:blipFill>
          <p:spPr>
            <a:xfrm>
              <a:off x="7688" y="1810"/>
              <a:ext cx="5113" cy="3792"/>
            </a:xfrm>
            <a:prstGeom prst="rect">
              <a:avLst/>
            </a:prstGeom>
            <a:noFill/>
            <a:ln w="9525">
              <a:noFill/>
            </a:ln>
          </p:spPr>
        </p:pic>
        <p:pic>
          <p:nvPicPr>
            <p:cNvPr id="80905" name="图片 334873" descr="dsBook208zgrmzqll053"/>
            <p:cNvPicPr>
              <a:picLocks noChangeAspect="1"/>
            </p:cNvPicPr>
            <p:nvPr/>
          </p:nvPicPr>
          <p:blipFill>
            <a:blip r:embed="rId5"/>
            <a:stretch>
              <a:fillRect/>
            </a:stretch>
          </p:blipFill>
          <p:spPr>
            <a:xfrm>
              <a:off x="12800" y="1750"/>
              <a:ext cx="5867" cy="3826"/>
            </a:xfrm>
            <a:prstGeom prst="rect">
              <a:avLst/>
            </a:prstGeom>
            <a:noFill/>
            <a:ln w="9525">
              <a:noFill/>
            </a:ln>
          </p:spPr>
        </p:pic>
      </p:grpSp>
      <p:sp>
        <p:nvSpPr>
          <p:cNvPr id="5"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sp>
        <p:nvSpPr>
          <p:cNvPr id="6" name="矩形 5"/>
          <p:cNvSpPr/>
          <p:nvPr/>
        </p:nvSpPr>
        <p:spPr>
          <a:xfrm>
            <a:off x="6033770" y="3306445"/>
            <a:ext cx="5625465" cy="2399665"/>
          </a:xfrm>
          <a:prstGeom prst="rect">
            <a:avLst/>
          </a:prstGeom>
          <a:solidFill>
            <a:schemeClr val="bg1"/>
          </a:solidFill>
          <a:ln w="19050" cap="flat" cmpd="sng">
            <a:solidFill>
              <a:schemeClr val="bg1"/>
            </a:solidFill>
            <a:prstDash val="solid"/>
            <a:miter/>
            <a:headEnd type="none" w="med" len="med"/>
            <a:tailEnd type="none" w="med" len="med"/>
          </a:ln>
        </p:spPr>
        <p:txBody>
          <a:bodyPr wrap="square">
            <a:spAutoFit/>
          </a:bodyPr>
          <a:lstStyle/>
          <a:p>
            <a:pPr lvl="0" algn="l" fontAlgn="base">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通过没收官僚资本建立起来的具有社会主义性质的国营经济，在新民主主义社会的多种经济成分中居于领导地位，为建立新民主主义的国家政权，实现向社会主义过渡奠定了坚实的基础。</a:t>
            </a:r>
          </a:p>
        </p:txBody>
      </p:sp>
      <p:pic>
        <p:nvPicPr>
          <p:cNvPr id="16" name="PA-图片 1"/>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矩形 336897"/>
          <p:cNvSpPr/>
          <p:nvPr/>
        </p:nvSpPr>
        <p:spPr>
          <a:xfrm>
            <a:off x="619125" y="958850"/>
            <a:ext cx="5443220" cy="3977005"/>
          </a:xfrm>
          <a:prstGeom prst="rect">
            <a:avLst/>
          </a:prstGeom>
          <a:solidFill>
            <a:schemeClr val="bg1"/>
          </a:solidFill>
          <a:ln w="19050" cap="flat" cmpd="sng">
            <a:solidFill>
              <a:schemeClr val="bg1"/>
            </a:solidFill>
            <a:prstDash val="solid"/>
            <a:miter/>
            <a:headEnd type="none" w="med" len="med"/>
            <a:tailEnd type="none" w="med" len="med"/>
          </a:ln>
        </p:spPr>
        <p:txBody>
          <a:bodyPr wrap="square">
            <a:spAutoFit/>
          </a:bodyPr>
          <a:lstStyle/>
          <a:p>
            <a:pPr lvl="0" algn="l" fontAlgn="base">
              <a:lnSpc>
                <a:spcPct val="125000"/>
              </a:lnSpc>
              <a:buClr>
                <a:schemeClr val="bg1"/>
              </a:buClr>
            </a:pP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◆保护民族工商业，是新民主主义经济纲领中极具特色的一项内容。</a:t>
            </a:r>
          </a:p>
          <a:p>
            <a:pPr lvl="0" algn="l" fontAlgn="base">
              <a:lnSpc>
                <a:spcPct val="125000"/>
              </a:lnSpc>
              <a:buClr>
                <a:schemeClr val="bg1"/>
              </a:buClr>
            </a:pPr>
            <a:r>
              <a:rPr lang="zh-CN" altLang="en-US" b="1" dirty="0">
                <a:solidFill>
                  <a:srgbClr val="0000FF"/>
                </a:solidFill>
                <a:latin typeface="仿宋" panose="02010609060101010101" charset="-122"/>
                <a:ea typeface="仿宋" panose="02010609060101010101" charset="-122"/>
                <a:sym typeface="+mn-ea"/>
              </a:rPr>
              <a:t>在新民主主义条件下保护民族工商业，发展资本主义经济，是由中国落后的生产力和新民主主义革命的性质决定的。中国的资产阶级分为大资产阶级和民族资产阶级。新民主主义革命的对象是帝国主义、封建主义和官僚资本主义，它不是一般地消灭资本主义和资产阶级，对民族资本主义工商业必须采取保护政策，当然需要保护和发展的是有利于而不是有害于国计民生的私人资本主义经济，是不能操纵国计民生的资本主义。</a:t>
            </a:r>
          </a:p>
        </p:txBody>
      </p:sp>
      <p:sp>
        <p:nvSpPr>
          <p:cNvPr id="6"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pic>
        <p:nvPicPr>
          <p:cNvPr id="10" name="图片 336902" descr="毛"/>
          <p:cNvPicPr>
            <a:picLocks noChangeAspect="1"/>
          </p:cNvPicPr>
          <p:nvPr/>
        </p:nvPicPr>
        <p:blipFill>
          <a:blip r:embed="rId5">
            <a:grayscl/>
            <a:lum bright="12000" contrast="6000"/>
          </a:blip>
          <a:stretch>
            <a:fillRect/>
          </a:stretch>
        </p:blipFill>
        <p:spPr>
          <a:xfrm>
            <a:off x="9305290" y="673100"/>
            <a:ext cx="2537460" cy="1713230"/>
          </a:xfrm>
          <a:prstGeom prst="rect">
            <a:avLst/>
          </a:prstGeom>
          <a:noFill/>
          <a:ln w="9525">
            <a:noFill/>
          </a:ln>
          <a:effectLst>
            <a:outerShdw dist="35921" dir="2699999" algn="ctr" rotWithShape="0">
              <a:schemeClr val="bg1"/>
            </a:outerShdw>
          </a:effectLst>
        </p:spPr>
      </p:pic>
      <p:sp>
        <p:nvSpPr>
          <p:cNvPr id="12" name="圆角矩形标注 5"/>
          <p:cNvSpPr/>
          <p:nvPr/>
        </p:nvSpPr>
        <p:spPr>
          <a:xfrm>
            <a:off x="6490335" y="2755265"/>
            <a:ext cx="3432810" cy="2601595"/>
          </a:xfrm>
          <a:prstGeom prst="wedgeRoundRectCallout">
            <a:avLst>
              <a:gd name="adj1" fmla="val 41088"/>
              <a:gd name="adj2" fmla="val -86616"/>
              <a:gd name="adj3" fmla="val 16667"/>
            </a:avLst>
          </a:prstGeom>
          <a:solidFill>
            <a:schemeClr val="bg1"/>
          </a:solidFill>
          <a:ln w="3175" cap="flat" cmpd="sng">
            <a:solidFill>
              <a:srgbClr val="FF0000"/>
            </a:solidFill>
            <a:prstDash val="solid"/>
            <a:bevel/>
            <a:headEnd type="none" w="med" len="med"/>
            <a:tailEnd type="none" w="med" len="med"/>
          </a:ln>
        </p:spPr>
        <p:txBody>
          <a:bodyPr anchor="t"/>
          <a:lstStyle/>
          <a:p>
            <a:pPr>
              <a:lnSpc>
                <a:spcPct val="125000"/>
              </a:lnSpc>
            </a:pPr>
            <a:r>
              <a:rPr lang="zh-CN" altLang="en-US" b="1" dirty="0">
                <a:solidFill>
                  <a:srgbClr val="0000FF"/>
                </a:solidFill>
                <a:latin typeface="仿宋" panose="02010609060101010101" charset="-122"/>
                <a:ea typeface="仿宋" panose="02010609060101010101" charset="-122"/>
              </a:rPr>
              <a:t>拿资本主义的某种发展去代替外国帝国主义和本国封建主义的压迫，不但是一个进步，而且是一个不可避免的过程。它不但有利于资产阶级，同时也有利于无产阶级，或者说更有利于无产阶级。</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矩形 336897"/>
          <p:cNvSpPr/>
          <p:nvPr/>
        </p:nvSpPr>
        <p:spPr>
          <a:xfrm>
            <a:off x="619125" y="958850"/>
            <a:ext cx="5443220" cy="3977005"/>
          </a:xfrm>
          <a:prstGeom prst="rect">
            <a:avLst/>
          </a:prstGeom>
          <a:solidFill>
            <a:schemeClr val="bg1"/>
          </a:solidFill>
          <a:ln w="19050" cap="flat" cmpd="sng">
            <a:solidFill>
              <a:schemeClr val="bg1"/>
            </a:solidFill>
            <a:prstDash val="solid"/>
            <a:miter/>
            <a:headEnd type="none" w="med" len="med"/>
            <a:tailEnd type="none" w="med" len="med"/>
          </a:ln>
        </p:spPr>
        <p:txBody>
          <a:bodyPr wrap="square">
            <a:spAutoFit/>
          </a:bodyPr>
          <a:lstStyle/>
          <a:p>
            <a:pPr lvl="0" algn="l" fontAlgn="base">
              <a:lnSpc>
                <a:spcPct val="125000"/>
              </a:lnSpc>
              <a:buClr>
                <a:schemeClr val="bg1"/>
              </a:buClr>
            </a:pP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◆保护民族工商业，是新民主主义经济纲领中极具特色的一项内容。</a:t>
            </a:r>
          </a:p>
          <a:p>
            <a:pPr lvl="0" algn="l" fontAlgn="base">
              <a:lnSpc>
                <a:spcPct val="125000"/>
              </a:lnSpc>
              <a:buClr>
                <a:schemeClr val="bg1"/>
              </a:buClr>
            </a:pPr>
            <a:r>
              <a:rPr lang="zh-CN" altLang="en-US" b="1" dirty="0">
                <a:solidFill>
                  <a:srgbClr val="0000FF"/>
                </a:solidFill>
                <a:latin typeface="仿宋" panose="02010609060101010101" charset="-122"/>
                <a:ea typeface="仿宋" panose="02010609060101010101" charset="-122"/>
                <a:sym typeface="+mn-ea"/>
              </a:rPr>
              <a:t>在新民主主义条件下保护民族工商业，发展资本主义经济，是由中国落后的生产力和新民主主义革命的性质决定的。中国的资产阶级分为大资产阶级和民族资产阶级。新民主主义革命的对象是帝国主义、封建主义和官僚资本主义，它不是一般地消灭资本主义和资产阶级，对民族资本主义工商业必须采取保护政策，当然需要保护和发展的是有利于而不是有害于国计民生的私人资本主义经济，是不能操纵国计民生的资本主义。</a:t>
            </a:r>
          </a:p>
        </p:txBody>
      </p:sp>
      <p:sp>
        <p:nvSpPr>
          <p:cNvPr id="6"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pic>
        <p:nvPicPr>
          <p:cNvPr id="10" name="图片 336902" descr="毛"/>
          <p:cNvPicPr>
            <a:picLocks noChangeAspect="1"/>
          </p:cNvPicPr>
          <p:nvPr/>
        </p:nvPicPr>
        <p:blipFill>
          <a:blip r:embed="rId5">
            <a:grayscl/>
            <a:lum bright="12000" contrast="6000"/>
          </a:blip>
          <a:stretch>
            <a:fillRect/>
          </a:stretch>
        </p:blipFill>
        <p:spPr>
          <a:xfrm>
            <a:off x="9305290" y="673100"/>
            <a:ext cx="2537460" cy="1713230"/>
          </a:xfrm>
          <a:prstGeom prst="rect">
            <a:avLst/>
          </a:prstGeom>
          <a:noFill/>
          <a:ln w="9525">
            <a:noFill/>
          </a:ln>
          <a:effectLst>
            <a:outerShdw dist="35921" dir="2699999" algn="ctr" rotWithShape="0">
              <a:schemeClr val="bg1"/>
            </a:outerShdw>
          </a:effectLst>
        </p:spPr>
      </p:pic>
      <p:sp>
        <p:nvSpPr>
          <p:cNvPr id="12" name="圆角矩形标注 5"/>
          <p:cNvSpPr/>
          <p:nvPr/>
        </p:nvSpPr>
        <p:spPr>
          <a:xfrm>
            <a:off x="6490335" y="2755265"/>
            <a:ext cx="3432810" cy="2601595"/>
          </a:xfrm>
          <a:prstGeom prst="wedgeRoundRectCallout">
            <a:avLst>
              <a:gd name="adj1" fmla="val 41088"/>
              <a:gd name="adj2" fmla="val -86616"/>
              <a:gd name="adj3" fmla="val 16667"/>
            </a:avLst>
          </a:prstGeom>
          <a:solidFill>
            <a:schemeClr val="bg1"/>
          </a:solidFill>
          <a:ln w="3175" cap="flat" cmpd="sng">
            <a:solidFill>
              <a:srgbClr val="FF0000"/>
            </a:solidFill>
            <a:prstDash val="solid"/>
            <a:bevel/>
            <a:headEnd type="none" w="med" len="med"/>
            <a:tailEnd type="none" w="med" len="med"/>
          </a:ln>
        </p:spPr>
        <p:txBody>
          <a:bodyPr anchor="t"/>
          <a:lstStyle/>
          <a:p>
            <a:pPr>
              <a:lnSpc>
                <a:spcPct val="125000"/>
              </a:lnSpc>
            </a:pPr>
            <a:r>
              <a:rPr lang="zh-CN" altLang="en-US" b="1" dirty="0">
                <a:solidFill>
                  <a:srgbClr val="0000FF"/>
                </a:solidFill>
                <a:latin typeface="仿宋" panose="02010609060101010101" charset="-122"/>
                <a:ea typeface="仿宋" panose="02010609060101010101" charset="-122"/>
              </a:rPr>
              <a:t>拿资本主义的某种发展去代替外国帝国主义和本国封建主义的压迫，不但是一个进步，而且是一个不可避免的过程。它不但有利于资产阶级，同时也有利于无产阶级，或者说更有利于无产阶级。</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1" name="文本框 2055"/>
          <p:cNvSpPr/>
          <p:nvPr/>
        </p:nvSpPr>
        <p:spPr>
          <a:xfrm>
            <a:off x="1545590" y="1489710"/>
            <a:ext cx="3755390" cy="553085"/>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3</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新民主主义的文化纲领</a:t>
            </a:r>
          </a:p>
        </p:txBody>
      </p:sp>
      <p:sp>
        <p:nvSpPr>
          <p:cNvPr id="100" name="矩形 99"/>
          <p:cNvSpPr/>
          <p:nvPr/>
        </p:nvSpPr>
        <p:spPr>
          <a:xfrm>
            <a:off x="1271905" y="2686685"/>
            <a:ext cx="5156200" cy="1476375"/>
          </a:xfrm>
          <a:prstGeom prst="rect">
            <a:avLst/>
          </a:prstGeom>
          <a:solidFill>
            <a:schemeClr val="bg1"/>
          </a:solidFill>
          <a:ln w="19050" cap="flat" cmpd="sng">
            <a:solidFill>
              <a:schemeClr val="bg1"/>
            </a:solidFill>
            <a:prstDash val="solid"/>
            <a:miter/>
            <a:headEnd type="none" w="med" len="med"/>
            <a:tailEnd type="none" w="med" len="med"/>
          </a:ln>
        </p:spPr>
        <p:txBody>
          <a:bodyPr wrap="square">
            <a:spAutoFit/>
          </a:bodyPr>
          <a:lstStyle/>
          <a:p>
            <a:pPr lvl="0" algn="l" fontAlgn="base">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新民主主义文化，就是无产阶级领导的人民大众的反帝反封建的文化，即</a:t>
            </a:r>
            <a:r>
              <a:rPr lang="zh-CN" altLang="en-US" sz="2400" b="1" dirty="0">
                <a:solidFill>
                  <a:srgbClr val="FF0000"/>
                </a:solidFill>
                <a:latin typeface="仿宋" panose="02010609060101010101" charset="-122"/>
                <a:ea typeface="仿宋" panose="02010609060101010101" charset="-122"/>
                <a:sym typeface="+mn-ea"/>
              </a:rPr>
              <a:t>民族的科学的大众的文化</a:t>
            </a:r>
            <a:r>
              <a:rPr lang="zh-CN" altLang="en-US" sz="2400" b="1" dirty="0">
                <a:solidFill>
                  <a:srgbClr val="0000FF"/>
                </a:solidFill>
                <a:latin typeface="仿宋" panose="02010609060101010101" charset="-122"/>
                <a:ea typeface="仿宋" panose="02010609060101010101" charset="-122"/>
                <a:sym typeface="+mn-ea"/>
              </a:rPr>
              <a:t>。</a:t>
            </a:r>
          </a:p>
        </p:txBody>
      </p:sp>
      <p:grpSp>
        <p:nvGrpSpPr>
          <p:cNvPr id="4" name="组合 3"/>
          <p:cNvGrpSpPr/>
          <p:nvPr/>
        </p:nvGrpSpPr>
        <p:grpSpPr>
          <a:xfrm>
            <a:off x="8008620" y="1382395"/>
            <a:ext cx="2917825" cy="2672972"/>
            <a:chOff x="4193" y="6643"/>
            <a:chExt cx="4349" cy="2630"/>
          </a:xfrm>
        </p:grpSpPr>
        <p:pic>
          <p:nvPicPr>
            <p:cNvPr id="87047" name="图片 345101" descr="20120305021833780"/>
            <p:cNvPicPr>
              <a:picLocks noChangeAspect="1"/>
            </p:cNvPicPr>
            <p:nvPr/>
          </p:nvPicPr>
          <p:blipFill>
            <a:blip r:embed="rId4"/>
            <a:stretch>
              <a:fillRect/>
            </a:stretch>
          </p:blipFill>
          <p:spPr>
            <a:xfrm>
              <a:off x="4193" y="6643"/>
              <a:ext cx="4349" cy="2206"/>
            </a:xfrm>
            <a:prstGeom prst="rect">
              <a:avLst/>
            </a:prstGeom>
            <a:noFill/>
            <a:ln w="9525">
              <a:noFill/>
            </a:ln>
          </p:spPr>
        </p:pic>
        <p:sp>
          <p:nvSpPr>
            <p:cNvPr id="87048" name="文本框 345102" descr="白色大理石"/>
            <p:cNvSpPr txBox="1"/>
            <p:nvPr/>
          </p:nvSpPr>
          <p:spPr>
            <a:xfrm>
              <a:off x="4193" y="8941"/>
              <a:ext cx="4349" cy="332"/>
            </a:xfrm>
            <a:prstGeom prst="rect">
              <a:avLst/>
            </a:prstGeom>
            <a:blipFill rotWithShape="0">
              <a:blip r:embed="rId5"/>
            </a:blipFill>
            <a:ln w="9525" cap="flat" cmpd="sng">
              <a:solidFill>
                <a:srgbClr val="5F5F5F"/>
              </a:solidFill>
              <a:prstDash val="solid"/>
              <a:miter/>
              <a:headEnd type="none" w="med" len="med"/>
              <a:tailEnd type="none" w="med" len="med"/>
            </a:ln>
            <a:effectLst>
              <a:outerShdw dist="107763" dir="2699999" algn="ctr" rotWithShape="0">
                <a:schemeClr val="bg2">
                  <a:alpha val="50000"/>
                </a:schemeClr>
              </a:outerShdw>
            </a:effectLst>
          </p:spPr>
          <p:txBody>
            <a:bodyPr wrap="square" anchor="t">
              <a:spAutoFit/>
            </a:bodyPr>
            <a:lstStyle/>
            <a:p>
              <a:pPr>
                <a:buClr>
                  <a:schemeClr val="bg1"/>
                </a:buClr>
              </a:pPr>
              <a:r>
                <a:rPr lang="zh-CN" altLang="en-US" sz="1600" b="1" dirty="0">
                  <a:solidFill>
                    <a:srgbClr val="0000CC"/>
                  </a:solidFill>
                  <a:latin typeface="仿宋" panose="02010609060101010101" charset="-122"/>
                  <a:ea typeface="仿宋" panose="02010609060101010101" charset="-122"/>
                  <a:cs typeface="仿宋" panose="02010609060101010101" charset="-122"/>
                </a:rPr>
                <a:t>毛泽东在延安文艺座谈会上</a:t>
              </a:r>
              <a:r>
                <a:rPr lang="zh-CN" altLang="en-US" sz="1600" u="sng" dirty="0">
                  <a:latin typeface="仿宋" panose="02010609060101010101" charset="-122"/>
                  <a:ea typeface="仿宋" panose="02010609060101010101" charset="-122"/>
                  <a:cs typeface="仿宋" panose="02010609060101010101" charset="-122"/>
                </a:rPr>
                <a:t> </a:t>
              </a:r>
            </a:p>
          </p:txBody>
        </p: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4545" y="744220"/>
            <a:ext cx="5216525" cy="570865"/>
          </a:xfrm>
          <a:prstGeom prst="rect">
            <a:avLst/>
          </a:prstGeom>
          <a:solidFill>
            <a:schemeClr val="bg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一、新民主主义革命理论形成的依据</a:t>
            </a:r>
          </a:p>
        </p:txBody>
      </p:sp>
      <p:sp>
        <p:nvSpPr>
          <p:cNvPr id="5" name="圆角矩形标注 5"/>
          <p:cNvSpPr/>
          <p:nvPr/>
        </p:nvSpPr>
        <p:spPr>
          <a:xfrm>
            <a:off x="682625" y="3361055"/>
            <a:ext cx="3502660" cy="2109470"/>
          </a:xfrm>
          <a:prstGeom prst="wedgeRoundRectCallout">
            <a:avLst>
              <a:gd name="adj1" fmla="val 68513"/>
              <a:gd name="adj2" fmla="val -45468"/>
              <a:gd name="adj3" fmla="val 16667"/>
            </a:avLst>
          </a:prstGeom>
          <a:solidFill>
            <a:schemeClr val="bg1"/>
          </a:solidFill>
          <a:ln w="28575" cap="flat" cmpd="sng">
            <a:solidFill>
              <a:schemeClr val="accent6">
                <a:lumMod val="20000"/>
                <a:lumOff val="80000"/>
              </a:schemeClr>
            </a:solidFill>
            <a:prstDash val="solid"/>
            <a:bevel/>
            <a:headEnd type="none" w="med" len="med"/>
            <a:tailEnd type="none" w="med" len="med"/>
          </a:ln>
        </p:spPr>
        <p:txBody>
          <a:bodyPr anchor="t"/>
          <a:lstStyle/>
          <a:p>
            <a:pPr>
              <a:lnSpc>
                <a:spcPct val="125000"/>
              </a:lnSpc>
            </a:pPr>
            <a:r>
              <a:rPr lang="zh-CN" altLang="en-US" sz="2400" b="1">
                <a:solidFill>
                  <a:srgbClr val="0000FF"/>
                </a:solidFill>
                <a:latin typeface="仿宋" panose="02010609060101010101" charset="-122"/>
                <a:ea typeface="仿宋" panose="02010609060101010101" charset="-122"/>
              </a:rPr>
              <a:t>认清中国社会的性质，就是说，认清中国的国情，乃是认清一切革命问题的基本的根据。</a:t>
            </a:r>
            <a:endParaRPr lang="zh-CN" altLang="en-US" sz="2400" b="1" dirty="0">
              <a:solidFill>
                <a:srgbClr val="0000FF"/>
              </a:solidFill>
              <a:latin typeface="仿宋" panose="02010609060101010101" charset="-122"/>
              <a:ea typeface="仿宋" panose="02010609060101010101" charset="-122"/>
            </a:endParaRPr>
          </a:p>
        </p:txBody>
      </p:sp>
      <p:sp>
        <p:nvSpPr>
          <p:cNvPr id="9" name="矩形 2051"/>
          <p:cNvSpPr/>
          <p:nvPr/>
        </p:nvSpPr>
        <p:spPr>
          <a:xfrm>
            <a:off x="6701790" y="2964815"/>
            <a:ext cx="5017135" cy="2617470"/>
          </a:xfrm>
          <a:prstGeom prst="rect">
            <a:avLst/>
          </a:prstGeom>
          <a:solidFill>
            <a:schemeClr val="bg1"/>
          </a:solidFill>
        </p:spPr>
        <p:txBody>
          <a:bodyPr vert="horz" wrap="square" lIns="91440" tIns="45720" rIns="91440" bIns="45720" numCol="1" spcCol="0" rtlCol="0" fromWordArt="0" anchor="t" anchorCtr="0" forceAA="0" compatLnSpc="0">
            <a:spAutoFit/>
          </a:bodyPr>
          <a:lstStyle/>
          <a:p>
            <a:pPr lvl="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◆社会性质：</a:t>
            </a:r>
            <a:r>
              <a:rPr lang="zh-CN" altLang="en-US" sz="2400" b="1" dirty="0">
                <a:solidFill>
                  <a:srgbClr val="0000FF"/>
                </a:solidFill>
                <a:latin typeface="仿宋" panose="02010609060101010101" charset="-122"/>
                <a:ea typeface="仿宋" panose="02010609060101010101" charset="-122"/>
                <a:cs typeface="华文新魏" panose="02010800040101010101" pitchFamily="2" charset="-122"/>
                <a:sym typeface="+mn-ea"/>
              </a:rPr>
              <a:t>半殖民地半封建社会，这是近代中国最基本的国情。</a:t>
            </a:r>
          </a:p>
          <a:p>
            <a:pPr lvl="0" algn="l">
              <a:lnSpc>
                <a:spcPct val="130000"/>
              </a:lnSpc>
              <a:spcBef>
                <a:spcPts val="1000"/>
              </a:spcBef>
              <a:buFontTx/>
            </a:pPr>
            <a:r>
              <a:rPr lang="zh-CN" altLang="en-US" sz="2400" b="1" dirty="0">
                <a:solidFill>
                  <a:srgbClr val="0000FF"/>
                </a:solidFill>
                <a:latin typeface="仿宋" panose="02010609060101010101" charset="-122"/>
                <a:ea typeface="仿宋" panose="02010609060101010101" charset="-122"/>
                <a:cs typeface="华文新魏" panose="02010800040101010101" pitchFamily="2" charset="-122"/>
                <a:sym typeface="+mn-ea"/>
              </a:rPr>
              <a:t>半殖民地半封建社会，既不同于封建社会，也有别于资本主义社会，蕴含着特殊的社会矛盾和革命要求。</a:t>
            </a:r>
          </a:p>
        </p:txBody>
      </p:sp>
      <p:sp>
        <p:nvSpPr>
          <p:cNvPr id="11" name="矩形 2051"/>
          <p:cNvSpPr txBox="1"/>
          <p:nvPr/>
        </p:nvSpPr>
        <p:spPr>
          <a:xfrm>
            <a:off x="804545" y="1419860"/>
            <a:ext cx="6019800" cy="570865"/>
          </a:xfrm>
          <a:prstGeom prst="rect">
            <a:avLst/>
          </a:prstGeom>
          <a:solidFill>
            <a:schemeClr val="bg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vertOverflow="overflow" horzOverflow="overflow" vert="horz" wrap="square" numCol="1" spcCol="0" rtlCol="0" fromWordArt="0" anchor="ctr" anchorCtr="0" forceAA="0" compatLnSpc="1">
            <a:spAutoFit/>
          </a:bodyPr>
          <a:lstStyle/>
          <a:p>
            <a:pPr lvl="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（一）近代中国国情和中国革命的时代特征</a:t>
            </a:r>
          </a:p>
        </p:txBody>
      </p:sp>
      <p:pic>
        <p:nvPicPr>
          <p:cNvPr id="13" name="图片 12"/>
          <p:cNvPicPr>
            <a:picLocks noChangeAspect="1"/>
          </p:cNvPicPr>
          <p:nvPr/>
        </p:nvPicPr>
        <p:blipFill>
          <a:blip r:embed="rId2"/>
          <a:stretch>
            <a:fillRect/>
          </a:stretch>
        </p:blipFill>
        <p:spPr>
          <a:xfrm>
            <a:off x="4835525" y="2365375"/>
            <a:ext cx="1376045" cy="1880235"/>
          </a:xfrm>
          <a:prstGeom prst="rect">
            <a:avLst/>
          </a:prstGeom>
        </p:spPr>
      </p:pic>
      <p:sp>
        <p:nvSpPr>
          <p:cNvPr id="14" name="矩形 2051"/>
          <p:cNvSpPr txBox="1"/>
          <p:nvPr/>
        </p:nvSpPr>
        <p:spPr>
          <a:xfrm>
            <a:off x="804545" y="2242185"/>
            <a:ext cx="2369185" cy="570865"/>
          </a:xfrm>
          <a:prstGeom prst="rect">
            <a:avLst/>
          </a:prstGeom>
          <a:solidFill>
            <a:schemeClr val="bg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vertOverflow="overflow" horzOverflow="overflow" vert="horz" wrap="square" numCol="1" spcCol="0" rtlCol="0" fromWordArt="0" anchor="ctr" anchorCtr="0" forceAA="0" compatLnSpc="1">
            <a:spAutoFit/>
          </a:bodyPr>
          <a:lstStyle/>
          <a:p>
            <a:pPr lvl="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1.近代中国国情</a:t>
            </a:r>
          </a:p>
        </p:txBody>
      </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918835"/>
            <a:ext cx="12208510" cy="960120"/>
          </a:xfrm>
          <a:prstGeom prst="rect">
            <a:avLst/>
          </a:prstGeom>
        </p:spPr>
      </p:pic>
      <p:pic>
        <p:nvPicPr>
          <p:cNvPr id="16" name="图片 15" descr="995939c73c8e6933e9a3da38a65a8d7c.png"/>
          <p:cNvPicPr>
            <a:picLocks noChangeAspect="1"/>
          </p:cNvPicPr>
          <p:nvPr/>
        </p:nvPicPr>
        <p:blipFill>
          <a:blip r:embed="rId4" cstate="print"/>
          <a:stretch>
            <a:fillRect/>
          </a:stretch>
        </p:blipFill>
        <p:spPr>
          <a:xfrm>
            <a:off x="8819515" y="716280"/>
            <a:ext cx="1762760" cy="15259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39" name="矩形 2051"/>
          <p:cNvSpPr/>
          <p:nvPr/>
        </p:nvSpPr>
        <p:spPr>
          <a:xfrm>
            <a:off x="637540" y="2150745"/>
            <a:ext cx="4184650" cy="1014730"/>
          </a:xfrm>
          <a:prstGeom prst="rect">
            <a:avLst/>
          </a:prstGeom>
          <a:solidFill>
            <a:schemeClr val="bg1"/>
          </a:solidFill>
          <a:ln w="9525">
            <a:noFill/>
          </a:ln>
        </p:spPr>
        <p:txBody>
          <a:bodyPr wrap="square" anchor="t">
            <a:spAutoFit/>
          </a:bodyPr>
          <a:lstStyle/>
          <a:p>
            <a:pPr lvl="0" algn="l">
              <a:lnSpc>
                <a:spcPct val="125000"/>
              </a:lnSpc>
            </a:pPr>
            <a:r>
              <a:rPr lang="zh-CN" altLang="en-US" sz="2400" b="1" dirty="0">
                <a:solidFill>
                  <a:srgbClr val="FF0000"/>
                </a:solidFill>
                <a:latin typeface="仿宋" panose="02010609060101010101" charset="-122"/>
                <a:ea typeface="仿宋" panose="02010609060101010101" charset="-122"/>
                <a:sym typeface="+mn-ea"/>
              </a:rPr>
              <a:t>（一）新民主主义革命的道路</a:t>
            </a:r>
          </a:p>
          <a:p>
            <a:pPr lvl="0" algn="l">
              <a:lnSpc>
                <a:spcPct val="125000"/>
              </a:lnSpc>
            </a:pPr>
            <a:r>
              <a:rPr lang="zh-CN" altLang="en-US" sz="2400" b="1" dirty="0">
                <a:solidFill>
                  <a:srgbClr val="0000FF"/>
                </a:solidFill>
                <a:latin typeface="仿宋" panose="02010609060101010101" charset="-122"/>
                <a:ea typeface="仿宋" panose="02010609060101010101" charset="-122"/>
                <a:sym typeface="+mn-ea"/>
              </a:rPr>
              <a:t>农村包围城市、武装夺取政权</a:t>
            </a:r>
          </a:p>
        </p:txBody>
      </p:sp>
      <p:sp>
        <p:nvSpPr>
          <p:cNvPr id="89092" name="矩形 515079"/>
          <p:cNvSpPr/>
          <p:nvPr/>
        </p:nvSpPr>
        <p:spPr>
          <a:xfrm>
            <a:off x="637540" y="1068705"/>
            <a:ext cx="5386070" cy="553085"/>
          </a:xfrm>
          <a:prstGeom prst="rect">
            <a:avLst/>
          </a:prstGeom>
          <a:solidFill>
            <a:schemeClr val="bg1"/>
          </a:solidFill>
          <a:ln w="9525">
            <a:noFill/>
          </a:ln>
        </p:spPr>
        <p:txBody>
          <a:bodyPr wrap="none" anchor="t">
            <a:spAutoFit/>
          </a:bodyPr>
          <a:lstStyle/>
          <a:p>
            <a:pPr>
              <a:lnSpc>
                <a:spcPct val="125000"/>
              </a:lnSpc>
            </a:pPr>
            <a:r>
              <a:rPr lang="zh-CN" altLang="en-US" sz="2400" b="1" dirty="0">
                <a:solidFill>
                  <a:srgbClr val="FF0000"/>
                </a:solidFill>
                <a:latin typeface="仿宋" panose="02010609060101010101" charset="-122"/>
                <a:ea typeface="仿宋" panose="02010609060101010101" charset="-122"/>
              </a:rPr>
              <a:t>三、新民主主义革命的道路和基本经验</a:t>
            </a:r>
          </a:p>
        </p:txBody>
      </p:sp>
      <p:sp>
        <p:nvSpPr>
          <p:cNvPr id="93185" name="矩形 361473"/>
          <p:cNvSpPr/>
          <p:nvPr/>
        </p:nvSpPr>
        <p:spPr>
          <a:xfrm>
            <a:off x="784225" y="3402330"/>
            <a:ext cx="5092065" cy="2014855"/>
          </a:xfrm>
          <a:prstGeom prst="rect">
            <a:avLst/>
          </a:prstGeom>
          <a:solidFill>
            <a:schemeClr val="bg1"/>
          </a:solidFill>
          <a:ln w="9525" cap="flat" cmpd="sng">
            <a:solidFill>
              <a:schemeClr val="bg1"/>
            </a:solidFill>
            <a:prstDash val="solid"/>
            <a:miter/>
            <a:headEnd type="none" w="med" len="med"/>
            <a:tailEnd type="none" w="med" len="med"/>
          </a:ln>
        </p:spPr>
        <p:txBody>
          <a:bodyPr wrap="square" anchor="t">
            <a:spAutoFit/>
          </a:bodyPr>
          <a:lstStyle/>
          <a:p>
            <a:pPr>
              <a:lnSpc>
                <a:spcPct val="125000"/>
              </a:lnSpc>
              <a:buClr>
                <a:schemeClr val="bg1"/>
              </a:buClr>
            </a:pPr>
            <a:r>
              <a:rPr lang="en-US" altLang="zh-CN" sz="2000" b="1" dirty="0">
                <a:solidFill>
                  <a:srgbClr val="FF0000"/>
                </a:solidFill>
                <a:latin typeface="仿宋" panose="02010609060101010101" charset="-122"/>
                <a:ea typeface="仿宋" panose="02010609060101010101" charset="-122"/>
              </a:rPr>
              <a:t>1.</a:t>
            </a:r>
            <a:r>
              <a:rPr lang="zh-CN" altLang="en-US" sz="2000" b="1" dirty="0">
                <a:solidFill>
                  <a:srgbClr val="FF0000"/>
                </a:solidFill>
                <a:latin typeface="仿宋" panose="02010609060101010101" charset="-122"/>
                <a:ea typeface="仿宋" panose="02010609060101010101" charset="-122"/>
              </a:rPr>
              <a:t>革命道路的提出</a:t>
            </a:r>
          </a:p>
          <a:p>
            <a:pPr>
              <a:lnSpc>
                <a:spcPct val="125000"/>
              </a:lnSpc>
              <a:buClr>
                <a:schemeClr val="bg1"/>
              </a:buClr>
            </a:pPr>
            <a:r>
              <a:rPr lang="zh-CN" altLang="en-US" sz="2000" b="1" dirty="0">
                <a:solidFill>
                  <a:srgbClr val="0000FF"/>
                </a:solidFill>
                <a:latin typeface="仿宋" panose="02010609060101010101" charset="-122"/>
                <a:ea typeface="仿宋" panose="02010609060101010101" charset="-122"/>
              </a:rPr>
              <a:t>党成立初期首先把工作重心放在城市，领导工人阶级，开展工人运动，有利于扩大党的阶级基础。但是</a:t>
            </a:r>
            <a:r>
              <a:rPr lang="zh-CN" altLang="en-US" sz="2000" b="1" dirty="0">
                <a:solidFill>
                  <a:srgbClr val="FF0000"/>
                </a:solidFill>
                <a:latin typeface="仿宋" panose="02010609060101010101" charset="-122"/>
                <a:ea typeface="仿宋" panose="02010609060101010101" charset="-122"/>
              </a:rPr>
              <a:t>对于发动农民参加革命、建立农村革命根据地的重要性缺乏足够的认识。</a:t>
            </a:r>
          </a:p>
        </p:txBody>
      </p:sp>
      <p:pic>
        <p:nvPicPr>
          <p:cNvPr id="93189" name="图片 361486" descr="01300000111114121068982447837"/>
          <p:cNvPicPr>
            <a:picLocks noChangeAspect="1"/>
          </p:cNvPicPr>
          <p:nvPr/>
        </p:nvPicPr>
        <p:blipFill>
          <a:blip r:embed="rId4"/>
          <a:stretch>
            <a:fillRect/>
          </a:stretch>
        </p:blipFill>
        <p:spPr>
          <a:xfrm>
            <a:off x="6166485" y="2297430"/>
            <a:ext cx="2402205" cy="1676400"/>
          </a:xfrm>
          <a:prstGeom prst="rect">
            <a:avLst/>
          </a:prstGeom>
          <a:noFill/>
          <a:ln w="9525">
            <a:noFill/>
          </a:ln>
        </p:spPr>
      </p:pic>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pic>
        <p:nvPicPr>
          <p:cNvPr id="5" name="图片 4"/>
          <p:cNvPicPr>
            <a:picLocks noChangeAspect="1"/>
          </p:cNvPicPr>
          <p:nvPr/>
        </p:nvPicPr>
        <p:blipFill>
          <a:blip r:embed="rId6"/>
          <a:srcRect l="5623" t="5162" r="15213" b="12050"/>
          <a:stretch>
            <a:fillRect/>
          </a:stretch>
        </p:blipFill>
        <p:spPr>
          <a:xfrm>
            <a:off x="8672195" y="1162685"/>
            <a:ext cx="2919730" cy="2002790"/>
          </a:xfrm>
          <a:prstGeom prst="rect">
            <a:avLst/>
          </a:prstGeom>
        </p:spPr>
      </p:pic>
      <p:pic>
        <p:nvPicPr>
          <p:cNvPr id="6" name="图片 5"/>
          <p:cNvPicPr>
            <a:picLocks noChangeAspect="1"/>
          </p:cNvPicPr>
          <p:nvPr/>
        </p:nvPicPr>
        <p:blipFill>
          <a:blip r:embed="rId7"/>
          <a:stretch>
            <a:fillRect/>
          </a:stretch>
        </p:blipFill>
        <p:spPr>
          <a:xfrm>
            <a:off x="8672195" y="3249295"/>
            <a:ext cx="2919730" cy="2027555"/>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矩形 363521"/>
          <p:cNvSpPr/>
          <p:nvPr/>
        </p:nvSpPr>
        <p:spPr>
          <a:xfrm>
            <a:off x="536575" y="1903095"/>
            <a:ext cx="5857875" cy="2399665"/>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lvl="0" algn="l" fontAlgn="base">
              <a:lnSpc>
                <a:spcPct val="125000"/>
              </a:lnSpc>
              <a:buClr>
                <a:schemeClr val="bg1"/>
              </a:buClr>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1927年大革命失败后，党的工作重心开始转向农村。在领导农村革命根据地的斗争实践中，毛泽东相继写下了《中国的红色政权为什么能够存在？》《井冈山的斗争》《星星之火，可以燎原》等文章，提出了“工农武装割据”思想，初步形成了农村包围城市的革命道路理论。</a:t>
            </a:r>
          </a:p>
        </p:txBody>
      </p:sp>
      <p:grpSp>
        <p:nvGrpSpPr>
          <p:cNvPr id="4" name="组合 3"/>
          <p:cNvGrpSpPr/>
          <p:nvPr/>
        </p:nvGrpSpPr>
        <p:grpSpPr>
          <a:xfrm>
            <a:off x="6560235" y="1878185"/>
            <a:ext cx="4661551" cy="1909590"/>
            <a:chOff x="4226" y="1839"/>
            <a:chExt cx="6948" cy="3563"/>
          </a:xfrm>
        </p:grpSpPr>
        <p:pic>
          <p:nvPicPr>
            <p:cNvPr id="97286" name="图片 367647" descr="164974Enp9n_n"/>
            <p:cNvPicPr>
              <a:picLocks noChangeAspect="1"/>
            </p:cNvPicPr>
            <p:nvPr/>
          </p:nvPicPr>
          <p:blipFill>
            <a:blip r:embed="rId4"/>
            <a:stretch>
              <a:fillRect/>
            </a:stretch>
          </p:blipFill>
          <p:spPr>
            <a:xfrm>
              <a:off x="4226" y="1885"/>
              <a:ext cx="2502" cy="3480"/>
            </a:xfrm>
            <a:prstGeom prst="rect">
              <a:avLst/>
            </a:prstGeom>
            <a:noFill/>
            <a:ln w="9525">
              <a:noFill/>
            </a:ln>
          </p:spPr>
        </p:pic>
        <p:pic>
          <p:nvPicPr>
            <p:cNvPr id="97287" name="图片 367653" descr="PK00014831"/>
            <p:cNvPicPr>
              <a:picLocks noChangeAspect="1"/>
            </p:cNvPicPr>
            <p:nvPr/>
          </p:nvPicPr>
          <p:blipFill>
            <a:blip r:embed="rId5"/>
            <a:stretch>
              <a:fillRect/>
            </a:stretch>
          </p:blipFill>
          <p:spPr>
            <a:xfrm>
              <a:off x="6603" y="1885"/>
              <a:ext cx="2348" cy="3517"/>
            </a:xfrm>
            <a:prstGeom prst="rect">
              <a:avLst/>
            </a:prstGeom>
            <a:noFill/>
            <a:ln w="9525">
              <a:noFill/>
            </a:ln>
          </p:spPr>
        </p:pic>
        <p:pic>
          <p:nvPicPr>
            <p:cNvPr id="97288" name="图片 367654" descr="91c0248af8bbbbd7380dbdf5126ef248_b"/>
            <p:cNvPicPr>
              <a:picLocks noChangeAspect="1"/>
            </p:cNvPicPr>
            <p:nvPr/>
          </p:nvPicPr>
          <p:blipFill>
            <a:blip r:embed="rId6"/>
            <a:srcRect l="12155" t="11542" r="16875" b="12148"/>
            <a:stretch>
              <a:fillRect/>
            </a:stretch>
          </p:blipFill>
          <p:spPr>
            <a:xfrm>
              <a:off x="8952" y="1839"/>
              <a:ext cx="2222" cy="3526"/>
            </a:xfrm>
            <a:prstGeom prst="rect">
              <a:avLst/>
            </a:prstGeom>
            <a:noFill/>
            <a:ln w="9525">
              <a:noFill/>
            </a:ln>
          </p:spPr>
        </p:pic>
      </p:gr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777875" y="1560830"/>
            <a:ext cx="6580505" cy="2399665"/>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lvl="0" algn="l" fontAlgn="base">
              <a:lnSpc>
                <a:spcPct val="125000"/>
              </a:lnSpc>
              <a:buClr>
                <a:schemeClr val="bg1"/>
              </a:buClr>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1938年1</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0</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月，毛泽东在党的六届六中全会上明确指出：“共产党的任务，基本地不是经过长期合法斗争以进入起义和战争，也不是先占城市后取乡村，而是走相反的道路。”从而确立了经过长期武装斗争，先占乡村，后取城市，最后夺取全国胜利的革命道路。</a:t>
            </a:r>
          </a:p>
          <a:p>
            <a:pPr lvl="0" algn="l" fontAlgn="base">
              <a:lnSpc>
                <a:spcPct val="125000"/>
              </a:lnSpc>
              <a:buClr>
                <a:schemeClr val="bg1"/>
              </a:buClr>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这条道路理论的正确性在抗日战争和解放战争中得到检验。</a:t>
            </a:r>
          </a:p>
        </p:txBody>
      </p:sp>
      <p:pic>
        <p:nvPicPr>
          <p:cNvPr id="99334" name="图片 371727" descr="imagesCompact_20070602_064122_66510"/>
          <p:cNvPicPr>
            <a:picLocks noChangeAspect="1"/>
          </p:cNvPicPr>
          <p:nvPr/>
        </p:nvPicPr>
        <p:blipFill>
          <a:blip r:embed="rId4"/>
          <a:stretch>
            <a:fillRect/>
          </a:stretch>
        </p:blipFill>
        <p:spPr>
          <a:xfrm>
            <a:off x="8024495" y="1560830"/>
            <a:ext cx="3465195" cy="2398395"/>
          </a:xfrm>
          <a:prstGeom prst="rect">
            <a:avLst/>
          </a:prstGeom>
          <a:noFill/>
          <a:ln w="9525">
            <a:noFill/>
          </a:ln>
        </p:spPr>
      </p:pic>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文本框 2055"/>
          <p:cNvSpPr txBox="1"/>
          <p:nvPr/>
        </p:nvSpPr>
        <p:spPr>
          <a:xfrm>
            <a:off x="783590" y="1135380"/>
            <a:ext cx="5324475" cy="553085"/>
          </a:xfrm>
          <a:prstGeom prst="rect">
            <a:avLst/>
          </a:prstGeom>
          <a:solidFill>
            <a:schemeClr val="bg1"/>
          </a:solidFill>
          <a:ln w="9525">
            <a:noFill/>
          </a:ln>
        </p:spPr>
        <p:txBody>
          <a:bodyPr wrap="square" anchor="t">
            <a:spAutoFit/>
          </a:bodyPr>
          <a:lstStyle/>
          <a:p>
            <a:pPr>
              <a:lnSpc>
                <a:spcPct val="125000"/>
              </a:lnSpc>
              <a:buFont typeface="Arial" panose="020B0604020202020204" pitchFamily="34" charset="0"/>
              <a:buNone/>
            </a:pPr>
            <a:r>
              <a:rPr lang="en-US" altLang="zh-CN" sz="2400" b="1" dirty="0">
                <a:solidFill>
                  <a:srgbClr val="FF0000"/>
                </a:solidFill>
                <a:latin typeface="仿宋" panose="02010609060101010101" charset="-122"/>
                <a:ea typeface="仿宋" panose="02010609060101010101" charset="-122"/>
                <a:cs typeface="仿宋" panose="02010609060101010101" charset="-122"/>
              </a:rPr>
              <a:t>2 </a:t>
            </a:r>
            <a:r>
              <a:rPr lang="zh-CN" altLang="en-US" sz="2400" b="1" dirty="0">
                <a:solidFill>
                  <a:srgbClr val="FF0000"/>
                </a:solidFill>
                <a:latin typeface="仿宋" panose="02010609060101010101" charset="-122"/>
                <a:ea typeface="仿宋" panose="02010609060101010101" charset="-122"/>
                <a:cs typeface="仿宋" panose="02010609060101010101" charset="-122"/>
              </a:rPr>
              <a:t>新民主主义革命道路形成的必然性</a:t>
            </a:r>
          </a:p>
        </p:txBody>
      </p:sp>
      <p:sp>
        <p:nvSpPr>
          <p:cNvPr id="100" name="矩形 99"/>
          <p:cNvSpPr/>
          <p:nvPr/>
        </p:nvSpPr>
        <p:spPr>
          <a:xfrm>
            <a:off x="951865" y="2713990"/>
            <a:ext cx="6155055" cy="1630045"/>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lvl="0" algn="l" fontAlgn="base">
              <a:lnSpc>
                <a:spcPct val="125000"/>
              </a:lnSpc>
              <a:buClr>
                <a:schemeClr val="bg1"/>
              </a:buClr>
            </a:pPr>
            <a:r>
              <a:rPr lang="en-US" altLang="zh-CN" sz="2000" b="1" dirty="0">
                <a:solidFill>
                  <a:srgbClr val="FF0000"/>
                </a:solidFill>
                <a:latin typeface="仿宋" panose="02010609060101010101" charset="-122"/>
                <a:ea typeface="仿宋" panose="02010609060101010101" charset="-122"/>
                <a:cs typeface="微软雅黑" panose="020B0503020204020204" charset="-122"/>
                <a:sym typeface="+mn-ea"/>
              </a:rPr>
              <a:t>中国所处的时代特点和具体国情决定</a:t>
            </a:r>
            <a:r>
              <a:rPr lang="zh-CN" altLang="en-US" sz="2000" b="1" dirty="0">
                <a:solidFill>
                  <a:srgbClr val="FF0000"/>
                </a:solidFill>
                <a:latin typeface="仿宋" panose="02010609060101010101" charset="-122"/>
                <a:ea typeface="仿宋" panose="02010609060101010101" charset="-122"/>
                <a:cs typeface="微软雅黑" panose="020B0503020204020204" charset="-122"/>
                <a:sym typeface="+mn-ea"/>
              </a:rPr>
              <a:t>。</a:t>
            </a:r>
          </a:p>
          <a:p>
            <a:pPr lvl="0" algn="l" fontAlgn="base">
              <a:lnSpc>
                <a:spcPct val="125000"/>
              </a:lnSpc>
              <a:buClr>
                <a:schemeClr val="bg1"/>
              </a:buClr>
            </a:pPr>
            <a:r>
              <a:rPr lang="zh-CN" altLang="en-US" sz="2000" b="1" dirty="0">
                <a:solidFill>
                  <a:srgbClr val="0000FF"/>
                </a:solidFill>
                <a:latin typeface="仿宋" panose="02010609060101010101" charset="-122"/>
                <a:ea typeface="仿宋" panose="02010609060101010101" charset="-122"/>
                <a:sym typeface="+mn-ea"/>
              </a:rPr>
              <a:t>一方面，在半殖民地半封建的中国社会，内无民主制度而受封建主义的压迫，外无民族独立而受帝国主义的压迫。中国革命的主要斗争形式只能是武装斗争。</a:t>
            </a:r>
          </a:p>
        </p:txBody>
      </p:sp>
      <p:sp>
        <p:nvSpPr>
          <p:cNvPr id="2" name="矩形 1"/>
          <p:cNvSpPr/>
          <p:nvPr/>
        </p:nvSpPr>
        <p:spPr>
          <a:xfrm>
            <a:off x="6372860" y="1135380"/>
            <a:ext cx="5300345" cy="1245235"/>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lvl="0" algn="l" fontAlgn="base">
              <a:lnSpc>
                <a:spcPct val="125000"/>
              </a:lnSpc>
              <a:buClr>
                <a:schemeClr val="bg1"/>
              </a:buClr>
            </a:pPr>
            <a:r>
              <a:rPr lang="zh-CN" altLang="en-US" sz="2000" b="1" dirty="0">
                <a:solidFill>
                  <a:srgbClr val="0000FF"/>
                </a:solidFill>
                <a:latin typeface="仿宋" panose="02010609060101010101" charset="-122"/>
                <a:ea typeface="仿宋" panose="02010609060101010101" charset="-122"/>
                <a:sym typeface="+mn-ea"/>
              </a:rPr>
              <a:t>另一方面，近代中国是一个农业大国，农民占全国人口的绝大多数，是无产阶级可靠的同盟军和革命的主力军。</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pic>
        <p:nvPicPr>
          <p:cNvPr id="108551" name="图片 523281" descr="W020120829298052769319"/>
          <p:cNvPicPr>
            <a:picLocks noChangeAspect="1"/>
          </p:cNvPicPr>
          <p:nvPr/>
        </p:nvPicPr>
        <p:blipFill>
          <a:blip r:embed="rId4"/>
          <a:stretch>
            <a:fillRect/>
          </a:stretch>
        </p:blipFill>
        <p:spPr>
          <a:xfrm>
            <a:off x="7948295" y="2908935"/>
            <a:ext cx="3019425" cy="205041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278380" y="991870"/>
            <a:ext cx="1724660" cy="553085"/>
          </a:xfrm>
          <a:prstGeom prst="rect">
            <a:avLst/>
          </a:prstGeom>
          <a:solidFill>
            <a:schemeClr val="bg1"/>
          </a:solidFill>
          <a:ln w="9525">
            <a:noFill/>
          </a:ln>
        </p:spPr>
        <p:txBody>
          <a:bodyPr wrap="square" anchor="t">
            <a:spAutoFit/>
          </a:bodyPr>
          <a:lstStyle/>
          <a:p>
            <a:pPr>
              <a:lnSpc>
                <a:spcPct val="125000"/>
              </a:lnSpc>
              <a:buFont typeface="Arial" panose="020B0604020202020204" pitchFamily="34" charset="0"/>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en-US" altLang="zh-CN" sz="2400" b="1" dirty="0">
                <a:solidFill>
                  <a:srgbClr val="FF0000"/>
                </a:solidFill>
                <a:latin typeface="仿宋" panose="02010609060101010101" charset="-122"/>
                <a:ea typeface="仿宋" panose="02010609060101010101" charset="-122"/>
                <a:cs typeface="微软雅黑" panose="020B0503020204020204" charset="-122"/>
                <a:sym typeface="+mn-ea"/>
              </a:rPr>
              <a:t>可能性</a:t>
            </a:r>
          </a:p>
        </p:txBody>
      </p:sp>
      <p:sp>
        <p:nvSpPr>
          <p:cNvPr id="106499" name="矩形 390147"/>
          <p:cNvSpPr/>
          <p:nvPr/>
        </p:nvSpPr>
        <p:spPr>
          <a:xfrm>
            <a:off x="1349375" y="1998663"/>
            <a:ext cx="5260975" cy="2861310"/>
          </a:xfrm>
          <a:prstGeom prst="rect">
            <a:avLst/>
          </a:prstGeom>
          <a:solidFill>
            <a:schemeClr val="bg1"/>
          </a:solidFill>
          <a:ln w="9525">
            <a:noFill/>
          </a:ln>
        </p:spPr>
        <p:txBody>
          <a:bodyPr anchor="ctr">
            <a:spAutoFit/>
          </a:bodyPr>
          <a:lstStyle/>
          <a:p>
            <a:pPr>
              <a:lnSpc>
                <a:spcPct val="125000"/>
              </a:lnSpc>
              <a:buClr>
                <a:schemeClr val="bg1"/>
              </a:buClr>
            </a:pPr>
            <a:r>
              <a:rPr lang="en-US" altLang="zh-CN" sz="2400" b="1" dirty="0">
                <a:solidFill>
                  <a:srgbClr val="0000FF"/>
                </a:solidFill>
                <a:latin typeface="仿宋" panose="02010609060101010101" charset="-122"/>
                <a:ea typeface="仿宋" panose="02010609060101010101" charset="-122"/>
                <a:cs typeface="仿宋" panose="02010609060101010101" charset="-122"/>
              </a:rPr>
              <a:t>“</a:t>
            </a:r>
            <a:r>
              <a:rPr lang="zh-CN" altLang="en-US" sz="2400" b="1" dirty="0">
                <a:solidFill>
                  <a:srgbClr val="0000FF"/>
                </a:solidFill>
                <a:latin typeface="仿宋" panose="02010609060101010101" charset="-122"/>
                <a:ea typeface="仿宋" panose="02010609060101010101" charset="-122"/>
                <a:cs typeface="仿宋" panose="02010609060101010101" charset="-122"/>
              </a:rPr>
              <a:t>一国之内，在四围白色政权的包围中，有一小块或若干小块红色政权的区域长期地存在，这是世界各国从来没有的事。这种奇事的发生，有其独特的原因。而其存在和发展，亦必有相当的条件。”</a:t>
            </a:r>
            <a:endParaRPr lang="en-US" altLang="zh-CN" sz="2400" b="1">
              <a:latin typeface="仿宋" panose="02010609060101010101" charset="-122"/>
              <a:ea typeface="仿宋" panose="02010609060101010101" charset="-122"/>
              <a:cs typeface="仿宋" panose="02010609060101010101" charset="-122"/>
            </a:endParaRP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2" name="图片 1"/>
          <p:cNvPicPr>
            <a:picLocks noChangeAspect="1"/>
          </p:cNvPicPr>
          <p:nvPr/>
        </p:nvPicPr>
        <p:blipFill>
          <a:blip r:embed="rId4"/>
          <a:stretch>
            <a:fillRect/>
          </a:stretch>
        </p:blipFill>
        <p:spPr>
          <a:xfrm>
            <a:off x="8773160" y="1996440"/>
            <a:ext cx="1685925" cy="2440305"/>
          </a:xfrm>
          <a:prstGeom prst="rect">
            <a:avLst/>
          </a:prstGeom>
        </p:spPr>
      </p:pic>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pic>
        <p:nvPicPr>
          <p:cNvPr id="10" name="图片 9"/>
          <p:cNvPicPr>
            <a:picLocks noChangeAspect="1"/>
          </p:cNvPicPr>
          <p:nvPr/>
        </p:nvPicPr>
        <p:blipFill>
          <a:blip r:embed="rId6"/>
          <a:srcRect l="3511" t="6135" r="6016" b="6135"/>
          <a:stretch>
            <a:fillRect/>
          </a:stretch>
        </p:blipFill>
        <p:spPr>
          <a:xfrm>
            <a:off x="6285865" y="706755"/>
            <a:ext cx="1906270" cy="1552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8685" y="1576705"/>
            <a:ext cx="7009765" cy="3322955"/>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lvl="0" algn="l" fontAlgn="base">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第一，近代中国社会政治经济发展极端不平衡为党在农村开展革命斗争、建设革命根据地提供了缝隙和可能。中国广大人力物力不在城市而在农村，城市不能完全控制农村，而农村却能离开城市而独立存在。中国地域广阔，</a:t>
            </a:r>
          </a:p>
          <a:p>
            <a:pPr lvl="0" algn="l" fontAlgn="base">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毛泽东：东方不亮西方亮，黑了南方有北方，革命力量大有回旋的余地。</a:t>
            </a:r>
          </a:p>
        </p:txBody>
      </p:sp>
      <p:sp>
        <p:nvSpPr>
          <p:cNvPr id="4"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0" name="图片 9"/>
          <p:cNvPicPr>
            <a:picLocks noChangeAspect="1"/>
          </p:cNvPicPr>
          <p:nvPr/>
        </p:nvPicPr>
        <p:blipFill>
          <a:blip r:embed="rId4"/>
          <a:srcRect l="3511" t="6135" r="6016" b="6135"/>
          <a:stretch>
            <a:fillRect/>
          </a:stretch>
        </p:blipFill>
        <p:spPr>
          <a:xfrm>
            <a:off x="8333740" y="1867535"/>
            <a:ext cx="3366135" cy="2741930"/>
          </a:xfrm>
          <a:prstGeom prst="rect">
            <a:avLst/>
          </a:prstGeom>
        </p:spPr>
      </p:pic>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770255" y="2044700"/>
            <a:ext cx="5704205" cy="1938020"/>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lvl="0" algn="l" fontAlgn="base">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第二，农村革命的群众基础好</a:t>
            </a:r>
          </a:p>
          <a:p>
            <a:pPr lvl="0" algn="l" fontAlgn="base">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第三，革命形势继续向前发展</a:t>
            </a:r>
          </a:p>
          <a:p>
            <a:pPr lvl="0" algn="l" fontAlgn="base">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第四，相当力量正式红军存在</a:t>
            </a:r>
          </a:p>
          <a:p>
            <a:pPr lvl="0" algn="l" fontAlgn="base">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第五，党的领导的有力量及其政策的正确</a:t>
            </a:r>
          </a:p>
        </p:txBody>
      </p:sp>
      <p:sp>
        <p:nvSpPr>
          <p:cNvPr id="4"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0" name="图片 9"/>
          <p:cNvPicPr>
            <a:picLocks noChangeAspect="1"/>
          </p:cNvPicPr>
          <p:nvPr/>
        </p:nvPicPr>
        <p:blipFill>
          <a:blip r:embed="rId4"/>
          <a:srcRect l="3511" t="6135" r="6016" b="6135"/>
          <a:stretch>
            <a:fillRect/>
          </a:stretch>
        </p:blipFill>
        <p:spPr>
          <a:xfrm>
            <a:off x="7368540" y="1249680"/>
            <a:ext cx="4008755" cy="3265170"/>
          </a:xfrm>
          <a:prstGeom prst="rect">
            <a:avLst/>
          </a:prstGeom>
        </p:spPr>
      </p:pic>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文本占位符 523266"/>
          <p:cNvSpPr>
            <a:spLocks noGrp="1"/>
          </p:cNvSpPr>
          <p:nvPr>
            <p:ph idx="1"/>
          </p:nvPr>
        </p:nvSpPr>
        <p:spPr>
          <a:xfrm>
            <a:off x="1204595" y="2135505"/>
            <a:ext cx="6734810" cy="2784475"/>
          </a:xfrm>
          <a:solidFill>
            <a:schemeClr val="bg1"/>
          </a:solidFill>
          <a:ln w="19050" cap="flat" cmpd="sng">
            <a:solidFill>
              <a:schemeClr val="bg1"/>
            </a:solidFill>
            <a:prstDash val="solid"/>
            <a:miter/>
            <a:headEnd type="none" w="med" len="med"/>
            <a:tailEnd type="none" w="med" len="med"/>
          </a:ln>
        </p:spPr>
        <p:txBody>
          <a:bodyPr wrap="square" anchor="t">
            <a:spAutoFit/>
          </a:bodyPr>
          <a:lstStyle/>
          <a:p>
            <a:pPr marL="0" lvl="0" algn="l" fontAlgn="base">
              <a:lnSpc>
                <a:spcPct val="125000"/>
              </a:lnSpc>
              <a:buClr>
                <a:schemeClr val="bg1"/>
              </a:buClr>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◆内容：实现土地革命、武装斗争、根据地建设三者的密切结合和有机统一。</a:t>
            </a:r>
          </a:p>
          <a:p>
            <a:pPr marL="0" lvl="0" algn="l" fontAlgn="base">
              <a:lnSpc>
                <a:spcPct val="125000"/>
              </a:lnSpc>
              <a:buClr>
                <a:schemeClr val="bg1"/>
              </a:buClr>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土地革命：民主革命的基本内容</a:t>
            </a:r>
          </a:p>
          <a:p>
            <a:pPr marL="0" lvl="0" algn="l" fontAlgn="base">
              <a:lnSpc>
                <a:spcPct val="125000"/>
              </a:lnSpc>
              <a:buClr>
                <a:schemeClr val="bg1"/>
              </a:buClr>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武装斗争：中国革命的主要形式</a:t>
            </a:r>
          </a:p>
          <a:p>
            <a:pPr marL="0" lvl="0" algn="l" fontAlgn="base">
              <a:lnSpc>
                <a:spcPct val="125000"/>
              </a:lnSpc>
              <a:buClr>
                <a:schemeClr val="bg1"/>
              </a:buClr>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农村革命根据地建设：中国革命的战略阵地</a:t>
            </a:r>
          </a:p>
        </p:txBody>
      </p:sp>
      <p:sp>
        <p:nvSpPr>
          <p:cNvPr id="108554" name="文本框 2055"/>
          <p:cNvSpPr txBox="1"/>
          <p:nvPr/>
        </p:nvSpPr>
        <p:spPr>
          <a:xfrm>
            <a:off x="1204595" y="1294130"/>
            <a:ext cx="5304790" cy="460375"/>
          </a:xfrm>
          <a:prstGeom prst="rect">
            <a:avLst/>
          </a:prstGeom>
          <a:solidFill>
            <a:schemeClr val="bg1"/>
          </a:solidFill>
          <a:ln w="9525">
            <a:noFill/>
          </a:ln>
        </p:spPr>
        <p:txBody>
          <a:bodyPr wrap="square" anchor="t">
            <a:spAutoFit/>
          </a:bodyPr>
          <a:lstStyle/>
          <a:p>
            <a:pPr>
              <a:buFont typeface="Arial" panose="020B0604020202020204" pitchFamily="34" charset="0"/>
              <a:buNone/>
            </a:pPr>
            <a:r>
              <a:rPr lang="en-US" altLang="zh-CN" sz="2400" b="1" dirty="0">
                <a:solidFill>
                  <a:srgbClr val="FF0000"/>
                </a:solidFill>
                <a:latin typeface="仿宋" panose="02010609060101010101" charset="-122"/>
                <a:ea typeface="仿宋" panose="02010609060101010101" charset="-122"/>
                <a:cs typeface="仿宋" panose="02010609060101010101" charset="-122"/>
              </a:rPr>
              <a:t>3.</a:t>
            </a:r>
            <a:r>
              <a:rPr lang="zh-CN" altLang="en-US" sz="2400" b="1" dirty="0">
                <a:solidFill>
                  <a:srgbClr val="FF0000"/>
                </a:solidFill>
                <a:latin typeface="仿宋" panose="02010609060101010101" charset="-122"/>
                <a:ea typeface="仿宋" panose="02010609060101010101" charset="-122"/>
                <a:cs typeface="仿宋" panose="02010609060101010101" charset="-122"/>
              </a:rPr>
              <a:t>新民主主义革命道路的内容及意义</a:t>
            </a:r>
          </a:p>
        </p:txBody>
      </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1" name="图片 10" descr="cbfc000a94eaa43f99d1e901b2c473a6.png"/>
          <p:cNvPicPr>
            <a:picLocks noChangeAspect="1"/>
          </p:cNvPicPr>
          <p:nvPr/>
        </p:nvPicPr>
        <p:blipFill>
          <a:blip r:embed="rId4" cstate="print"/>
          <a:srcRect r="12238"/>
          <a:stretch>
            <a:fillRect/>
          </a:stretch>
        </p:blipFill>
        <p:spPr>
          <a:xfrm>
            <a:off x="8748395" y="1278255"/>
            <a:ext cx="2646680" cy="3641725"/>
          </a:xfrm>
          <a:prstGeom prst="rect">
            <a:avLst/>
          </a:prstGeom>
        </p:spPr>
      </p:pic>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矩形 408579"/>
          <p:cNvSpPr/>
          <p:nvPr/>
        </p:nvSpPr>
        <p:spPr>
          <a:xfrm>
            <a:off x="996633" y="1315403"/>
            <a:ext cx="5257800" cy="3322955"/>
          </a:xfrm>
          <a:prstGeom prst="rect">
            <a:avLst/>
          </a:prstGeom>
          <a:solidFill>
            <a:schemeClr val="bg1"/>
          </a:solidFill>
          <a:ln w="38100">
            <a:noFill/>
          </a:ln>
        </p:spPr>
        <p:txBody>
          <a:bodyPr anchor="t">
            <a:spAutoFit/>
          </a:bodyPr>
          <a:lstStyle/>
          <a:p>
            <a:pPr>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rPr>
              <a:t>意义：</a:t>
            </a:r>
          </a:p>
          <a:p>
            <a:pPr>
              <a:lnSpc>
                <a:spcPct val="125000"/>
              </a:lnSpc>
              <a:buClr>
                <a:schemeClr val="bg1"/>
              </a:buClr>
            </a:pPr>
            <a:r>
              <a:rPr lang="zh-CN" altLang="en-US" sz="2400" b="1" dirty="0">
                <a:solidFill>
                  <a:srgbClr val="0000FF"/>
                </a:solidFill>
                <a:latin typeface="仿宋" panose="02010609060101010101" charset="-122"/>
                <a:ea typeface="仿宋" panose="02010609060101010101" charset="-122"/>
              </a:rPr>
              <a:t>中国革命道路理论，反映了中国革命发展的客观规律。</a:t>
            </a:r>
            <a:r>
              <a:rPr lang="zh-CN" altLang="en-US" sz="2400" b="1" dirty="0">
                <a:solidFill>
                  <a:srgbClr val="0000FF"/>
                </a:solidFill>
                <a:latin typeface="仿宋" panose="02010609060101010101" charset="-122"/>
                <a:ea typeface="仿宋" panose="02010609060101010101" charset="-122"/>
                <a:sym typeface="+mn-ea"/>
              </a:rPr>
              <a:t>是党运用马克思主义的立场、观点和方法，分析、研究和解决中国革命具体问题的光辉典范，对于推进马克思主义中国化具有重要的方法论意义。</a:t>
            </a:r>
            <a:endParaRPr lang="zh-CN" altLang="en-US" sz="2400" b="1" dirty="0">
              <a:solidFill>
                <a:srgbClr val="0000FF"/>
              </a:solidFill>
              <a:latin typeface="仿宋" panose="02010609060101010101" charset="-122"/>
              <a:ea typeface="仿宋" panose="02010609060101010101" charset="-122"/>
            </a:endParaRPr>
          </a:p>
        </p:txBody>
      </p:sp>
      <p:pic>
        <p:nvPicPr>
          <p:cNvPr id="110596" name="图片 408583" descr="W020070728522300836370"/>
          <p:cNvPicPr>
            <a:picLocks noChangeAspect="1"/>
          </p:cNvPicPr>
          <p:nvPr/>
        </p:nvPicPr>
        <p:blipFill>
          <a:blip r:embed="rId4"/>
          <a:stretch>
            <a:fillRect/>
          </a:stretch>
        </p:blipFill>
        <p:spPr>
          <a:xfrm>
            <a:off x="7446010" y="1655445"/>
            <a:ext cx="3728720" cy="2484120"/>
          </a:xfrm>
          <a:prstGeom prst="rect">
            <a:avLst/>
          </a:prstGeom>
          <a:noFill/>
          <a:ln w="9525">
            <a:noFill/>
          </a:ln>
        </p:spPr>
      </p:pic>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30" name="矩形 2051"/>
          <p:cNvSpPr txBox="1"/>
          <p:nvPr/>
        </p:nvSpPr>
        <p:spPr>
          <a:xfrm>
            <a:off x="1720850" y="853440"/>
            <a:ext cx="5052060" cy="460375"/>
          </a:xfrm>
          <a:prstGeom prst="rect">
            <a:avLst/>
          </a:prstGeom>
          <a:solidFill>
            <a:schemeClr val="bg1"/>
          </a:solidFill>
          <a:ln w="9525">
            <a:noFill/>
          </a:ln>
        </p:spPr>
        <p:txBody>
          <a:bodyPr wrap="square" anchor="t">
            <a:spAutoFit/>
          </a:bodyPr>
          <a:lstStyle/>
          <a:p>
            <a:pPr>
              <a:buFont typeface="Arial" panose="020B0604020202020204" pitchFamily="34" charset="0"/>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二</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新民主主义革命的三大法宝</a:t>
            </a:r>
          </a:p>
        </p:txBody>
      </p:sp>
      <p:sp>
        <p:nvSpPr>
          <p:cNvPr id="100" name="矩形 99"/>
          <p:cNvSpPr/>
          <p:nvPr/>
        </p:nvSpPr>
        <p:spPr>
          <a:xfrm>
            <a:off x="1111250" y="1761490"/>
            <a:ext cx="6179185" cy="3169285"/>
          </a:xfrm>
          <a:prstGeom prst="rect">
            <a:avLst/>
          </a:prstGeom>
          <a:solidFill>
            <a:schemeClr val="bg1"/>
          </a:solidFill>
          <a:ln w="38100">
            <a:noFill/>
          </a:ln>
        </p:spPr>
        <p:txBody>
          <a:bodyPr wrap="square" anchor="t">
            <a:spAutoFit/>
          </a:bodyPr>
          <a:lstStyle/>
          <a:p>
            <a:pPr lvl="0" algn="ctr">
              <a:lnSpc>
                <a:spcPct val="125000"/>
              </a:lnSpc>
              <a:buClr>
                <a:schemeClr val="bg1"/>
              </a:buClr>
            </a:pP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小资料</a:t>
            </a:r>
          </a:p>
          <a:p>
            <a:pPr lvl="0" algn="l">
              <a:lnSpc>
                <a:spcPct val="125000"/>
              </a:lnSpc>
              <a:buClr>
                <a:schemeClr val="bg1"/>
              </a:buClr>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1939年7月7日纪念全面抗战两周年时，华北联合大学举行开学典礼，校长成仿吾请毛泽东作报告。毛泽东引用了《封神演义》的一段故事，勉励战士们奔赴抗日前线。他说：当年姜子牙下昆仑山，元始天尊送给他三样法宝：杏黄旗、四不像、打神鞭。现在你们出发上前线，我也送你们三样法宝：统一战线、游击战争、革命队伍的团结。</a:t>
            </a:r>
            <a:endParaRPr lang="zh-CN" altLang="en-US" sz="2000" b="1" dirty="0">
              <a:solidFill>
                <a:srgbClr val="FF0000"/>
              </a:solidFill>
              <a:latin typeface="仿宋" panose="02010609060101010101" charset="-122"/>
              <a:ea typeface="仿宋" panose="02010609060101010101" charset="-122"/>
              <a:cs typeface="仿宋" panose="02010609060101010101" charset="-122"/>
              <a:sym typeface="+mn-ea"/>
            </a:endParaRPr>
          </a:p>
        </p:txBody>
      </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grpSp>
        <p:nvGrpSpPr>
          <p:cNvPr id="12" name="组合 11"/>
          <p:cNvGrpSpPr/>
          <p:nvPr/>
        </p:nvGrpSpPr>
        <p:grpSpPr>
          <a:xfrm>
            <a:off x="8691245" y="1313815"/>
            <a:ext cx="2210995" cy="4056231"/>
            <a:chOff x="14492" y="1732"/>
            <a:chExt cx="3949" cy="6713"/>
          </a:xfrm>
        </p:grpSpPr>
        <p:grpSp>
          <p:nvGrpSpPr>
            <p:cNvPr id="13" name="组合 12"/>
            <p:cNvGrpSpPr/>
            <p:nvPr/>
          </p:nvGrpSpPr>
          <p:grpSpPr>
            <a:xfrm>
              <a:off x="14492" y="1732"/>
              <a:ext cx="3949" cy="3233"/>
              <a:chOff x="14492" y="1732"/>
              <a:chExt cx="3949" cy="3233"/>
            </a:xfrm>
          </p:grpSpPr>
          <p:pic>
            <p:nvPicPr>
              <p:cNvPr id="14" name="图片 13"/>
              <p:cNvPicPr>
                <a:picLocks noChangeAspect="1"/>
              </p:cNvPicPr>
              <p:nvPr/>
            </p:nvPicPr>
            <p:blipFill>
              <a:blip r:embed="rId5"/>
              <a:stretch>
                <a:fillRect/>
              </a:stretch>
            </p:blipFill>
            <p:spPr>
              <a:xfrm>
                <a:off x="14492" y="1732"/>
                <a:ext cx="3949" cy="2717"/>
              </a:xfrm>
              <a:prstGeom prst="rect">
                <a:avLst/>
              </a:prstGeom>
            </p:spPr>
          </p:pic>
          <p:sp>
            <p:nvSpPr>
              <p:cNvPr id="15" name="文本框 14"/>
              <p:cNvSpPr txBox="1"/>
              <p:nvPr/>
            </p:nvSpPr>
            <p:spPr>
              <a:xfrm>
                <a:off x="14675" y="4449"/>
                <a:ext cx="3683" cy="516"/>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t">
                <a:spAutoFit/>
              </a:bodyPr>
              <a:lstStyle/>
              <a:p>
                <a:pPr algn="just"/>
                <a:r>
                  <a:rPr lang="zh-CN" altLang="en-US" b="1" dirty="0">
                    <a:solidFill>
                      <a:srgbClr val="FF0000"/>
                    </a:solidFill>
                    <a:latin typeface="楷体" panose="02010609060101010101" charset="-122"/>
                    <a:ea typeface="楷体" panose="02010609060101010101" charset="-122"/>
                    <a:sym typeface="+mn-ea"/>
                  </a:rPr>
                  <a:t>华北联合大学旧址</a:t>
                </a:r>
                <a:endParaRPr lang="zh-CN" altLang="en-US" dirty="0">
                  <a:sym typeface="+mn-ea"/>
                </a:endParaRPr>
              </a:p>
            </p:txBody>
          </p:sp>
        </p:grpSp>
        <p:grpSp>
          <p:nvGrpSpPr>
            <p:cNvPr id="17" name="组合 16"/>
            <p:cNvGrpSpPr/>
            <p:nvPr/>
          </p:nvGrpSpPr>
          <p:grpSpPr>
            <a:xfrm>
              <a:off x="14492" y="4965"/>
              <a:ext cx="3949" cy="3480"/>
              <a:chOff x="14492" y="4965"/>
              <a:chExt cx="3949" cy="3480"/>
            </a:xfrm>
          </p:grpSpPr>
          <p:pic>
            <p:nvPicPr>
              <p:cNvPr id="18" name="图片 17"/>
              <p:cNvPicPr>
                <a:picLocks noChangeAspect="1"/>
              </p:cNvPicPr>
              <p:nvPr/>
            </p:nvPicPr>
            <p:blipFill>
              <a:blip r:embed="rId6"/>
              <a:srcRect t="12608"/>
              <a:stretch>
                <a:fillRect/>
              </a:stretch>
            </p:blipFill>
            <p:spPr>
              <a:xfrm>
                <a:off x="14492" y="4965"/>
                <a:ext cx="3949" cy="2870"/>
              </a:xfrm>
              <a:prstGeom prst="rect">
                <a:avLst/>
              </a:prstGeom>
            </p:spPr>
          </p:pic>
          <p:sp>
            <p:nvSpPr>
              <p:cNvPr id="19" name="文本框 18"/>
              <p:cNvSpPr txBox="1"/>
              <p:nvPr/>
            </p:nvSpPr>
            <p:spPr>
              <a:xfrm>
                <a:off x="14674" y="7835"/>
                <a:ext cx="3684" cy="610"/>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wrap="square" rtlCol="0" anchor="t">
                <a:spAutoFit/>
              </a:bodyPr>
              <a:lstStyle/>
              <a:p>
                <a:pPr algn="just"/>
                <a:r>
                  <a:rPr lang="zh-CN" altLang="en-US" b="1" dirty="0">
                    <a:solidFill>
                      <a:srgbClr val="FF0000"/>
                    </a:solidFill>
                    <a:latin typeface="楷体" panose="02010609060101010101" charset="-122"/>
                    <a:ea typeface="楷体" panose="02010609060101010101" charset="-122"/>
                    <a:sym typeface="+mn-ea"/>
                  </a:rPr>
                  <a:t>华北联合大学课堂</a:t>
                </a:r>
                <a:endParaRPr lang="zh-CN" altLang="en-US" dirty="0">
                  <a:sym typeface="+mn-ea"/>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1" name="文本框 2081"/>
          <p:cNvSpPr/>
          <p:nvPr/>
        </p:nvSpPr>
        <p:spPr>
          <a:xfrm>
            <a:off x="1459230" y="1370330"/>
            <a:ext cx="4000500" cy="1786255"/>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◆近代中国社会的主要矛盾：</a:t>
            </a:r>
          </a:p>
          <a:p>
            <a:pPr lvl="0" indent="-228600" algn="l">
              <a:lnSpc>
                <a:spcPct val="130000"/>
              </a:lnSpc>
              <a:spcBef>
                <a:spcPts val="1000"/>
              </a:spcBef>
              <a:buFontTx/>
            </a:pPr>
            <a:r>
              <a:rPr lang="zh-CN" altLang="en-US" sz="2400" b="1" dirty="0">
                <a:solidFill>
                  <a:srgbClr val="0000FF"/>
                </a:solidFill>
                <a:latin typeface="仿宋" panose="02010609060101010101" charset="-122"/>
                <a:ea typeface="仿宋" panose="02010609060101010101" charset="-122"/>
                <a:cs typeface="华文新魏" panose="02010800040101010101" pitchFamily="2" charset="-122"/>
                <a:sym typeface="+mn-ea"/>
              </a:rPr>
              <a:t>帝国主义和中华民族的矛盾</a:t>
            </a:r>
          </a:p>
          <a:p>
            <a:pPr lvl="0" indent="-228600" algn="l">
              <a:lnSpc>
                <a:spcPct val="130000"/>
              </a:lnSpc>
              <a:spcBef>
                <a:spcPts val="1000"/>
              </a:spcBef>
              <a:buFontTx/>
            </a:pPr>
            <a:r>
              <a:rPr lang="zh-CN" altLang="en-US" sz="2400" b="1" dirty="0">
                <a:solidFill>
                  <a:srgbClr val="0000FF"/>
                </a:solidFill>
                <a:latin typeface="仿宋" panose="02010609060101010101" charset="-122"/>
                <a:ea typeface="仿宋" panose="02010609060101010101" charset="-122"/>
                <a:cs typeface="华文新魏" panose="02010800040101010101" pitchFamily="2" charset="-122"/>
                <a:sym typeface="+mn-ea"/>
              </a:rPr>
              <a:t>封建主义和人民大众的矛盾</a:t>
            </a:r>
          </a:p>
        </p:txBody>
      </p:sp>
      <p:pic>
        <p:nvPicPr>
          <p:cNvPr id="2" name="图片 1"/>
          <p:cNvPicPr>
            <a:picLocks noChangeAspect="1"/>
          </p:cNvPicPr>
          <p:nvPr/>
        </p:nvPicPr>
        <p:blipFill>
          <a:blip r:embed="rId2"/>
          <a:srcRect t="3001" b="11074"/>
          <a:stretch>
            <a:fillRect/>
          </a:stretch>
        </p:blipFill>
        <p:spPr>
          <a:xfrm>
            <a:off x="7719060" y="3689985"/>
            <a:ext cx="3185795" cy="1878965"/>
          </a:xfrm>
          <a:prstGeom prst="rect">
            <a:avLst/>
          </a:prstGeom>
        </p:spPr>
      </p:pic>
      <p:sp>
        <p:nvSpPr>
          <p:cNvPr id="4" name="圆角矩形标注 5"/>
          <p:cNvSpPr/>
          <p:nvPr/>
        </p:nvSpPr>
        <p:spPr>
          <a:xfrm>
            <a:off x="7719060" y="1370330"/>
            <a:ext cx="3239770" cy="1692817"/>
          </a:xfrm>
          <a:prstGeom prst="wedgeRoundRectCallout">
            <a:avLst>
              <a:gd name="adj1" fmla="val 9055"/>
              <a:gd name="adj2" fmla="val 85242"/>
              <a:gd name="adj3" fmla="val 16667"/>
            </a:avLst>
          </a:prstGeom>
          <a:solidFill>
            <a:schemeClr val="bg1"/>
          </a:solidFill>
          <a:ln>
            <a:solidFill>
              <a:srgbClr val="00B050"/>
            </a:solidFill>
          </a:ln>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帝国主义和中华民族的矛盾，乃是各种矛盾中的最主要的矛盾。</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918835"/>
            <a:ext cx="12208510" cy="960120"/>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rcRect l="6604" r="6643"/>
          <a:stretch>
            <a:fillRect/>
          </a:stretch>
        </p:blipFill>
        <p:spPr>
          <a:xfrm>
            <a:off x="2253615" y="3239135"/>
            <a:ext cx="1809115" cy="2329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图片 525321" descr="1124541AbPATG_n"/>
          <p:cNvPicPr>
            <a:picLocks noChangeAspect="1"/>
          </p:cNvPicPr>
          <p:nvPr/>
        </p:nvPicPr>
        <p:blipFill>
          <a:blip r:embed="rId4"/>
          <a:stretch>
            <a:fillRect/>
          </a:stretch>
        </p:blipFill>
        <p:spPr>
          <a:xfrm>
            <a:off x="8857615" y="1465580"/>
            <a:ext cx="2305050" cy="3115945"/>
          </a:xfrm>
          <a:prstGeom prst="rect">
            <a:avLst/>
          </a:prstGeom>
          <a:noFill/>
          <a:ln w="9525">
            <a:noFill/>
          </a:ln>
        </p:spPr>
      </p:pic>
      <p:sp>
        <p:nvSpPr>
          <p:cNvPr id="100" name="矩形 99"/>
          <p:cNvSpPr/>
          <p:nvPr/>
        </p:nvSpPr>
        <p:spPr>
          <a:xfrm>
            <a:off x="732790" y="1465580"/>
            <a:ext cx="6821170" cy="3322955"/>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后来毛泽东在《〈共产党人〉发刊词》一文中，总结中国革命两次胜利和两次失败的经验教训，揭示了中国革命发展的客观规律，把统一战线、武装斗争、党的建设比作党在中国革命中战胜敌人的三个主要的法宝。</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他说：“正确地理解了这三个问题及其相互关系，就等于正确地领导了全部中国革命。”</a:t>
            </a:r>
          </a:p>
        </p:txBody>
      </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30" name="矩形 2051"/>
          <p:cNvSpPr txBox="1"/>
          <p:nvPr/>
        </p:nvSpPr>
        <p:spPr>
          <a:xfrm>
            <a:off x="1214120" y="702945"/>
            <a:ext cx="1788160" cy="460375"/>
          </a:xfrm>
          <a:prstGeom prst="rect">
            <a:avLst/>
          </a:prstGeom>
          <a:solidFill>
            <a:schemeClr val="bg1"/>
          </a:solidFill>
          <a:ln w="9525">
            <a:noFill/>
          </a:ln>
        </p:spPr>
        <p:txBody>
          <a:bodyPr wrap="square" anchor="t">
            <a:spAutoFit/>
          </a:bodyPr>
          <a:lstStyle/>
          <a:p>
            <a:pPr>
              <a:buFont typeface="Arial" panose="020B0604020202020204" pitchFamily="34" charset="0"/>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1.</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统一战线</a:t>
            </a:r>
          </a:p>
        </p:txBody>
      </p:sp>
      <p:sp>
        <p:nvSpPr>
          <p:cNvPr id="100" name="矩形 99"/>
          <p:cNvSpPr/>
          <p:nvPr/>
        </p:nvSpPr>
        <p:spPr>
          <a:xfrm>
            <a:off x="422275" y="1373505"/>
            <a:ext cx="6059170" cy="1014730"/>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统一战线是无产阶级政党策略思想的重要内容，也是中国共产党的政治优势和重要策略。</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sp>
        <p:nvSpPr>
          <p:cNvPr id="82955" name="圆角矩形标注 5"/>
          <p:cNvSpPr/>
          <p:nvPr/>
        </p:nvSpPr>
        <p:spPr>
          <a:xfrm>
            <a:off x="2456180" y="2821940"/>
            <a:ext cx="6007735" cy="2490470"/>
          </a:xfrm>
          <a:prstGeom prst="wedgeRoundRectCallout">
            <a:avLst>
              <a:gd name="adj1" fmla="val 41088"/>
              <a:gd name="adj2" fmla="val -86616"/>
              <a:gd name="adj3" fmla="val 16667"/>
            </a:avLst>
          </a:prstGeom>
          <a:solidFill>
            <a:schemeClr val="bg1"/>
          </a:solidFill>
          <a:ln w="3175" cap="flat" cmpd="sng">
            <a:solidFill>
              <a:schemeClr val="accent6">
                <a:lumMod val="40000"/>
                <a:lumOff val="60000"/>
              </a:schemeClr>
            </a:solidFill>
            <a:prstDash val="solid"/>
            <a:bevel/>
            <a:headEnd type="none" w="med" len="med"/>
            <a:tailEnd type="none" w="med" len="med"/>
          </a:ln>
        </p:spPr>
        <p:txBody>
          <a:bodyPr anchor="t"/>
          <a:lstStyle/>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在农民为主的国家里，无产阶级搞革命必须得到农民的支持，否则无产阶级斗争要变成孤鸿哀鸣。在政治上为了一定目的，甚至可以同魔鬼结成联盟，只是必须肯定，是你领着魔鬼走而不是魔鬼领着你走。</a:t>
            </a:r>
            <a:endParaRPr lang="zh-CN" altLang="en-US" sz="2400" b="1" dirty="0">
              <a:solidFill>
                <a:srgbClr val="0000FF"/>
              </a:solidFill>
              <a:latin typeface="仿宋" panose="02010609060101010101" charset="-122"/>
              <a:ea typeface="仿宋" panose="02010609060101010101" charset="-122"/>
              <a:cs typeface="仿宋" panose="02010609060101010101" charset="-122"/>
              <a:sym typeface="+mn-ea"/>
            </a:endParaRPr>
          </a:p>
        </p:txBody>
      </p:sp>
      <p:pic>
        <p:nvPicPr>
          <p:cNvPr id="8" name="图片 7"/>
          <p:cNvPicPr>
            <a:picLocks noChangeAspect="1"/>
          </p:cNvPicPr>
          <p:nvPr/>
        </p:nvPicPr>
        <p:blipFill>
          <a:blip r:embed="rId3"/>
          <a:srcRect t="5248" b="26608"/>
          <a:stretch>
            <a:fillRect/>
          </a:stretch>
        </p:blipFill>
        <p:spPr>
          <a:xfrm>
            <a:off x="8178165" y="702945"/>
            <a:ext cx="2911475" cy="1983740"/>
          </a:xfrm>
          <a:prstGeom prst="rect">
            <a:avLst/>
          </a:prstGeom>
        </p:spPr>
      </p:pic>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sp>
        <p:nvSpPr>
          <p:cNvPr id="7" name="圆角矩形标注 5"/>
          <p:cNvSpPr/>
          <p:nvPr/>
        </p:nvSpPr>
        <p:spPr>
          <a:xfrm>
            <a:off x="1057910" y="1928495"/>
            <a:ext cx="5201285" cy="3001010"/>
          </a:xfrm>
          <a:prstGeom prst="wedgeRoundRectCallout">
            <a:avLst>
              <a:gd name="adj1" fmla="val 61611"/>
              <a:gd name="adj2" fmla="val -76366"/>
              <a:gd name="adj3" fmla="val 16667"/>
            </a:avLst>
          </a:prstGeom>
          <a:solidFill>
            <a:schemeClr val="bg1"/>
          </a:solidFill>
          <a:ln w="9525" cap="flat" cmpd="sng">
            <a:solidFill>
              <a:srgbClr val="8585E0"/>
            </a:solidFill>
            <a:prstDash val="solid"/>
            <a:bevel/>
            <a:headEnd type="none" w="med" len="med"/>
            <a:tailEnd type="none" w="med" len="med"/>
          </a:ln>
        </p:spPr>
        <p:txBody>
          <a:bodyPr anchor="t"/>
          <a:lstStyle/>
          <a:p>
            <a:pPr lvl="0" algn="l">
              <a:lnSpc>
                <a:spcPct val="125000"/>
              </a:lnSpc>
              <a:buClr>
                <a:schemeClr val="bg1"/>
              </a:buClr>
            </a:pPr>
            <a:r>
              <a:rPr lang="zh-CN" altLang="en-US" sz="2000" b="1" dirty="0">
                <a:solidFill>
                  <a:srgbClr val="0000FF"/>
                </a:solidFill>
                <a:latin typeface="仿宋" panose="02010609060101010101" charset="-122"/>
                <a:ea typeface="仿宋" panose="02010609060101010101" charset="-122"/>
                <a:sym typeface="+mn-ea"/>
              </a:rPr>
              <a:t>无产阶级要战胜强大敌人，必须尽最大努力，极仔细、极留心、极谨慎、极巧妙地利用敌人的一切裂痕，利用一切机会，哪怕是极小的机会，来获得大量的同盟者。尽管这些同盟者是暂时的、动摇的、不稳定的、靠不住的、有条件的。谁不懂得这一点，谁就丝毫不懂马克思主义。</a:t>
            </a:r>
          </a:p>
        </p:txBody>
      </p:sp>
      <p:pic>
        <p:nvPicPr>
          <p:cNvPr id="8" name="图片 7"/>
          <p:cNvPicPr>
            <a:picLocks noChangeAspect="1"/>
          </p:cNvPicPr>
          <p:nvPr/>
        </p:nvPicPr>
        <p:blipFill>
          <a:blip r:embed="rId3"/>
          <a:stretch>
            <a:fillRect/>
          </a:stretch>
        </p:blipFill>
        <p:spPr>
          <a:xfrm>
            <a:off x="6920230" y="1135380"/>
            <a:ext cx="4387850" cy="2879090"/>
          </a:xfrm>
          <a:prstGeom prst="rect">
            <a:avLst/>
          </a:prstGeom>
        </p:spPr>
      </p:pic>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标注 5"/>
          <p:cNvSpPr/>
          <p:nvPr/>
        </p:nvSpPr>
        <p:spPr>
          <a:xfrm>
            <a:off x="1271270" y="1874520"/>
            <a:ext cx="5522595" cy="2559050"/>
          </a:xfrm>
          <a:prstGeom prst="wedgeRoundRectCallout">
            <a:avLst>
              <a:gd name="adj1" fmla="val 61611"/>
              <a:gd name="adj2" fmla="val -76366"/>
              <a:gd name="adj3" fmla="val 16667"/>
            </a:avLst>
          </a:prstGeom>
          <a:solidFill>
            <a:schemeClr val="bg1"/>
          </a:solidFill>
          <a:ln w="9525" cap="flat" cmpd="sng">
            <a:solidFill>
              <a:srgbClr val="8585E0"/>
            </a:solidFill>
            <a:prstDash val="solid"/>
            <a:bevel/>
            <a:headEnd type="none" w="med" len="med"/>
            <a:tailEnd type="none" w="med" len="med"/>
          </a:ln>
        </p:spPr>
        <p:txBody>
          <a:bodyPr anchor="t"/>
          <a:lstStyle/>
          <a:p>
            <a:pPr>
              <a:lnSpc>
                <a:spcPct val="125000"/>
              </a:lnSpc>
              <a:buFont typeface="Arial" panose="020B0604020202020204" pitchFamily="34" charset="0"/>
              <a:buNone/>
            </a:pPr>
            <a:r>
              <a:rPr lang="zh-CN" altLang="en-US" sz="2000" b="1" dirty="0">
                <a:solidFill>
                  <a:srgbClr val="0000FF"/>
                </a:solidFill>
                <a:latin typeface="仿宋" panose="02010609060101010101" charset="-122"/>
                <a:ea typeface="仿宋" panose="02010609060101010101" charset="-122"/>
              </a:rPr>
              <a:t>中国的无产阶级虽然是一个最有觉悟组织性的阶级，但是单凭一己之力是不能胜利的。要胜利，就必须在各种不同的情况下团结一切可能团结的力量，组织革命统一战线。</a:t>
            </a:r>
          </a:p>
          <a:p>
            <a:pPr>
              <a:lnSpc>
                <a:spcPct val="125000"/>
              </a:lnSpc>
              <a:buFont typeface="Arial" panose="020B0604020202020204" pitchFamily="34" charset="0"/>
              <a:buNone/>
            </a:pPr>
            <a:r>
              <a:rPr lang="zh-CN" altLang="en-US" sz="2000" b="1" dirty="0">
                <a:solidFill>
                  <a:srgbClr val="0000FF"/>
                </a:solidFill>
                <a:latin typeface="仿宋" panose="02010609060101010101" charset="-122"/>
                <a:ea typeface="仿宋" panose="02010609060101010101" charset="-122"/>
              </a:rPr>
              <a:t>所谓政治就是把敌人搞得少而又少，把朋友团结得多多的。</a:t>
            </a:r>
          </a:p>
        </p:txBody>
      </p:sp>
      <p:pic>
        <p:nvPicPr>
          <p:cNvPr id="5" name="图片 4"/>
          <p:cNvPicPr>
            <a:picLocks noChangeAspect="1"/>
          </p:cNvPicPr>
          <p:nvPr/>
        </p:nvPicPr>
        <p:blipFill>
          <a:blip r:embed="rId3"/>
          <a:stretch>
            <a:fillRect/>
          </a:stretch>
        </p:blipFill>
        <p:spPr>
          <a:xfrm>
            <a:off x="7721600" y="891540"/>
            <a:ext cx="3136900" cy="2171700"/>
          </a:xfrm>
          <a:prstGeom prst="rect">
            <a:avLst/>
          </a:prstGeom>
        </p:spPr>
      </p:pic>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7" name="图片 6"/>
          <p:cNvPicPr>
            <a:picLocks noChangeAspect="1"/>
          </p:cNvPicPr>
          <p:nvPr/>
        </p:nvPicPr>
        <p:blipFill>
          <a:blip r:embed="rId4"/>
          <a:srcRect l="7500" t="8814" r="9450" b="30730"/>
          <a:stretch>
            <a:fillRect/>
          </a:stretch>
        </p:blipFill>
        <p:spPr>
          <a:xfrm>
            <a:off x="7833360" y="3566160"/>
            <a:ext cx="2816225" cy="1419225"/>
          </a:xfrm>
          <a:prstGeom prst="rect">
            <a:avLst/>
          </a:prstGeom>
        </p:spPr>
      </p:pic>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00" name="圆角矩形标注 5"/>
          <p:cNvSpPr/>
          <p:nvPr/>
        </p:nvSpPr>
        <p:spPr>
          <a:xfrm>
            <a:off x="657225" y="3335020"/>
            <a:ext cx="3708400" cy="2056130"/>
          </a:xfrm>
          <a:prstGeom prst="wedgeRoundRectCallout">
            <a:avLst>
              <a:gd name="adj1" fmla="val 61611"/>
              <a:gd name="adj2" fmla="val -76366"/>
              <a:gd name="adj3" fmla="val 16667"/>
            </a:avLst>
          </a:prstGeom>
          <a:solidFill>
            <a:schemeClr val="bg1"/>
          </a:solidFill>
          <a:ln w="9525" cap="flat" cmpd="sng">
            <a:solidFill>
              <a:srgbClr val="8585E0"/>
            </a:solidFill>
            <a:prstDash val="solid"/>
            <a:bevel/>
            <a:headEnd type="none" w="med" len="med"/>
            <a:tailEnd type="none" w="med" len="med"/>
          </a:ln>
        </p:spPr>
        <p:txBody>
          <a:bodyPr anchor="t">
            <a:noAutofit/>
          </a:bodyPr>
          <a:lstStyle/>
          <a:p>
            <a:pPr lvl="0" algn="l">
              <a:lnSpc>
                <a:spcPct val="125000"/>
              </a:lnSpc>
              <a:buFont typeface="Arial" panose="020B0604020202020204" pitchFamily="34" charset="0"/>
            </a:pPr>
            <a:r>
              <a:rPr lang="zh-CN" altLang="en-US" b="1" dirty="0">
                <a:solidFill>
                  <a:srgbClr val="0000CC"/>
                </a:solidFill>
                <a:latin typeface="仿宋" panose="02010609060101010101" charset="-122"/>
                <a:ea typeface="仿宋" panose="02010609060101010101" charset="-122"/>
                <a:sym typeface="+mn-ea"/>
              </a:rPr>
              <a:t>中国社会是一个两头小中间大的社会，无产阶级和地主大资产阶级都只占少数，最广大的人民是农民、城市小资产阶级以及其他的中间阶级。</a:t>
            </a:r>
          </a:p>
        </p:txBody>
      </p:sp>
      <p:sp>
        <p:nvSpPr>
          <p:cNvPr id="100" name="矩形 99"/>
          <p:cNvSpPr/>
          <p:nvPr/>
        </p:nvSpPr>
        <p:spPr>
          <a:xfrm>
            <a:off x="769620" y="768350"/>
            <a:ext cx="4519930" cy="553085"/>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sym typeface="+mn-ea"/>
              </a:rPr>
              <a:t>建立最广泛的统一战线的原因</a:t>
            </a:r>
          </a:p>
        </p:txBody>
      </p:sp>
      <p:sp>
        <p:nvSpPr>
          <p:cNvPr id="2" name="矩形 1"/>
          <p:cNvSpPr/>
          <p:nvPr/>
        </p:nvSpPr>
        <p:spPr>
          <a:xfrm>
            <a:off x="769620" y="1914525"/>
            <a:ext cx="3482975" cy="860425"/>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000" b="1" dirty="0">
                <a:solidFill>
                  <a:srgbClr val="FF0000"/>
                </a:solidFill>
                <a:latin typeface="仿宋" panose="02010609060101010101" charset="-122"/>
                <a:ea typeface="仿宋" panose="02010609060101010101" charset="-122"/>
                <a:sym typeface="+mn-ea"/>
              </a:rPr>
              <a:t>一是由中国半殖民地半封建社会的阶级状况所决定的</a:t>
            </a:r>
          </a:p>
        </p:txBody>
      </p:sp>
      <p:pic>
        <p:nvPicPr>
          <p:cNvPr id="3" name="图片 2"/>
          <p:cNvPicPr>
            <a:picLocks noChangeAspect="1"/>
          </p:cNvPicPr>
          <p:nvPr/>
        </p:nvPicPr>
        <p:blipFill>
          <a:blip r:embed="rId4"/>
          <a:stretch>
            <a:fillRect/>
          </a:stretch>
        </p:blipFill>
        <p:spPr>
          <a:xfrm>
            <a:off x="4811395" y="1736090"/>
            <a:ext cx="1706245" cy="2362835"/>
          </a:xfrm>
          <a:prstGeom prst="rect">
            <a:avLst/>
          </a:prstGeom>
        </p:spPr>
      </p:pic>
      <p:sp>
        <p:nvSpPr>
          <p:cNvPr id="5" name="矩形 4"/>
          <p:cNvSpPr/>
          <p:nvPr/>
        </p:nvSpPr>
        <p:spPr>
          <a:xfrm>
            <a:off x="7327265" y="1243965"/>
            <a:ext cx="4269105" cy="860425"/>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000" b="1" dirty="0">
                <a:solidFill>
                  <a:srgbClr val="FF0000"/>
                </a:solidFill>
                <a:latin typeface="仿宋" panose="02010609060101010101" charset="-122"/>
                <a:ea typeface="仿宋" panose="02010609060101010101" charset="-122"/>
                <a:sym typeface="+mn-ea"/>
              </a:rPr>
              <a:t>二是由中国革命的长期性、残酷性及其发展的不平衡性所决定的。</a:t>
            </a:r>
            <a:endParaRPr lang="zh-CN" altLang="en-US" sz="2000" b="1" dirty="0">
              <a:solidFill>
                <a:srgbClr val="0000FF"/>
              </a:solidFill>
              <a:latin typeface="仿宋" panose="02010609060101010101" charset="-122"/>
              <a:ea typeface="仿宋" panose="02010609060101010101" charset="-122"/>
              <a:sym typeface="+mn-ea"/>
            </a:endParaRP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pic>
        <p:nvPicPr>
          <p:cNvPr id="10" name="图片 9"/>
          <p:cNvPicPr>
            <a:picLocks noChangeAspect="1"/>
          </p:cNvPicPr>
          <p:nvPr/>
        </p:nvPicPr>
        <p:blipFill>
          <a:blip r:embed="rId6"/>
          <a:srcRect l="3511" t="6135" r="6016" b="6135"/>
          <a:stretch>
            <a:fillRect/>
          </a:stretch>
        </p:blipFill>
        <p:spPr>
          <a:xfrm>
            <a:off x="8094345" y="2774950"/>
            <a:ext cx="2734945" cy="2227580"/>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67435" y="1722120"/>
            <a:ext cx="6518910" cy="2861310"/>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sym typeface="+mn-ea"/>
              </a:rPr>
              <a:t>三是在半殖民地半封建的中国社会，诸多矛盾交织在一起，客观上为无产阶级及其政党利用这些矛盾建立和发展统一战线提供了可能性。</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近代中国最大的压迫是民族压迫</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民族资产阶级深受帝国主义和封建主义的压迫</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帝国主义之间的矛盾</a:t>
            </a:r>
          </a:p>
        </p:txBody>
      </p:sp>
      <p:grpSp>
        <p:nvGrpSpPr>
          <p:cNvPr id="3" name="组合 2"/>
          <p:cNvGrpSpPr/>
          <p:nvPr/>
        </p:nvGrpSpPr>
        <p:grpSpPr>
          <a:xfrm>
            <a:off x="8395970" y="1971040"/>
            <a:ext cx="2172970" cy="2612390"/>
            <a:chOff x="15303" y="5430"/>
            <a:chExt cx="3422" cy="4114"/>
          </a:xfrm>
        </p:grpSpPr>
        <p:pic>
          <p:nvPicPr>
            <p:cNvPr id="117762" name="图片 433154" descr="501015"/>
            <p:cNvPicPr>
              <a:picLocks noChangeAspect="1"/>
            </p:cNvPicPr>
            <p:nvPr/>
          </p:nvPicPr>
          <p:blipFill>
            <a:blip r:embed="rId4">
              <a:lum contrast="6000"/>
            </a:blip>
            <a:stretch>
              <a:fillRect/>
            </a:stretch>
          </p:blipFill>
          <p:spPr>
            <a:xfrm>
              <a:off x="15303" y="5430"/>
              <a:ext cx="2698" cy="4114"/>
            </a:xfrm>
            <a:prstGeom prst="rect">
              <a:avLst/>
            </a:prstGeom>
            <a:noFill/>
            <a:ln w="9525">
              <a:noFill/>
            </a:ln>
          </p:spPr>
        </p:pic>
        <p:sp>
          <p:nvSpPr>
            <p:cNvPr id="117763" name="文本框 433156"/>
            <p:cNvSpPr txBox="1"/>
            <p:nvPr/>
          </p:nvSpPr>
          <p:spPr>
            <a:xfrm>
              <a:off x="18001" y="5430"/>
              <a:ext cx="724" cy="4114"/>
            </a:xfrm>
            <a:prstGeom prst="rect">
              <a:avLst/>
            </a:prstGeom>
            <a:solidFill>
              <a:srgbClr val="CCFFCC"/>
            </a:solidFill>
            <a:ln w="9525" cap="flat" cmpd="sng">
              <a:solidFill>
                <a:srgbClr val="5F5F5F"/>
              </a:solidFill>
              <a:prstDash val="solid"/>
              <a:miter/>
              <a:headEnd type="none" w="med" len="med"/>
              <a:tailEnd type="none" w="med" len="med"/>
            </a:ln>
            <a:effectLst>
              <a:outerShdw dist="35921" dir="2699999" algn="ctr" rotWithShape="0">
                <a:schemeClr val="bg2">
                  <a:alpha val="50000"/>
                </a:schemeClr>
              </a:outerShdw>
            </a:effectLst>
          </p:spPr>
          <p:txBody>
            <a:bodyPr vert="eaVert" wrap="square" anchor="t">
              <a:spAutoFit/>
            </a:bodyPr>
            <a:lstStyle/>
            <a:p>
              <a:pPr algn="ctr">
                <a:buClr>
                  <a:schemeClr val="bg1"/>
                </a:buClr>
              </a:pPr>
              <a:r>
                <a:rPr lang="zh-CN" altLang="en-US" b="1" dirty="0">
                  <a:solidFill>
                    <a:srgbClr val="0000FF"/>
                  </a:solidFill>
                  <a:latin typeface="仿宋" panose="02010609060101010101" charset="-122"/>
                  <a:ea typeface="仿宋" panose="02010609060101010101" charset="-122"/>
                </a:rPr>
                <a:t>重庆谈判时的毛泽东</a:t>
              </a:r>
            </a:p>
          </p:txBody>
        </p:sp>
      </p:gr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00" name="圆角矩形标注 5"/>
          <p:cNvSpPr/>
          <p:nvPr/>
        </p:nvSpPr>
        <p:spPr>
          <a:xfrm>
            <a:off x="1945640" y="2286000"/>
            <a:ext cx="5887720" cy="2130425"/>
          </a:xfrm>
          <a:prstGeom prst="wedgeRoundRectCallout">
            <a:avLst>
              <a:gd name="adj1" fmla="val 61611"/>
              <a:gd name="adj2" fmla="val -76366"/>
              <a:gd name="adj3" fmla="val 16667"/>
            </a:avLst>
          </a:prstGeom>
          <a:solidFill>
            <a:schemeClr val="bg1"/>
          </a:solidFill>
          <a:ln w="9525" cap="flat" cmpd="sng">
            <a:solidFill>
              <a:srgbClr val="8585E0"/>
            </a:solidFill>
            <a:prstDash val="solid"/>
            <a:bevel/>
            <a:headEnd type="none" w="med" len="med"/>
            <a:tailEnd type="none" w="med" len="med"/>
          </a:ln>
        </p:spPr>
        <p:txBody>
          <a:bodyPr anchor="t">
            <a:noAutofit/>
          </a:bodyPr>
          <a:lstStyle/>
          <a:p>
            <a:pPr lvl="0" algn="l">
              <a:lnSpc>
                <a:spcPct val="125000"/>
              </a:lnSpc>
              <a:buFont typeface="Arial" panose="020B0604020202020204" pitchFamily="34" charset="0"/>
            </a:pPr>
            <a:r>
              <a:rPr lang="zh-CN" altLang="en-US" sz="2000" b="1" dirty="0">
                <a:solidFill>
                  <a:srgbClr val="0000FF"/>
                </a:solidFill>
                <a:latin typeface="仿宋" panose="02010609060101010101" charset="-122"/>
                <a:ea typeface="仿宋" panose="02010609060101010101" charset="-122"/>
                <a:sym typeface="+mn-ea"/>
              </a:rPr>
              <a:t>我们必须收集国内外敌人营垒中间的一切争斗、缺口和矛盾，来反对当前主要敌人。大狗小狗饿狗饱狗之间的一点特别有趣的争斗，一个不大不小的缺口，一种又痒又痛的矛盾，我们都要重视和利用。</a:t>
            </a:r>
          </a:p>
        </p:txBody>
      </p:sp>
      <p:pic>
        <p:nvPicPr>
          <p:cNvPr id="7" name="图片 6"/>
          <p:cNvPicPr>
            <a:picLocks noChangeAspect="1"/>
          </p:cNvPicPr>
          <p:nvPr/>
        </p:nvPicPr>
        <p:blipFill>
          <a:blip r:embed="rId4"/>
          <a:srcRect l="18170" r="11884"/>
          <a:stretch>
            <a:fillRect/>
          </a:stretch>
        </p:blipFill>
        <p:spPr>
          <a:xfrm>
            <a:off x="8633460" y="1296035"/>
            <a:ext cx="2231390" cy="2193925"/>
          </a:xfrm>
          <a:prstGeom prst="rect">
            <a:avLst/>
          </a:prstGeom>
        </p:spPr>
      </p:pic>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509905" y="2132965"/>
            <a:ext cx="6246495" cy="2399665"/>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sym typeface="+mn-ea"/>
              </a:rPr>
              <a:t>新民主主义革命时期统一战线先后经历了：</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第一次国共合作的统一战线</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工农民主统一战线</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抗日民族统一战线</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人民民主统一战线</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pic>
        <p:nvPicPr>
          <p:cNvPr id="4" name="图片 1"/>
          <p:cNvPicPr>
            <a:picLocks noChangeAspect="1"/>
          </p:cNvPicPr>
          <p:nvPr/>
        </p:nvPicPr>
        <p:blipFill>
          <a:blip r:embed="rId4"/>
          <a:stretch>
            <a:fillRect/>
          </a:stretch>
        </p:blipFill>
        <p:spPr>
          <a:xfrm>
            <a:off x="7094220" y="2132965"/>
            <a:ext cx="4260850" cy="216408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46" name="图片 2"/>
          <p:cNvPicPr>
            <a:picLocks noChangeAspect="1"/>
          </p:cNvPicPr>
          <p:nvPr/>
        </p:nvPicPr>
        <p:blipFill>
          <a:blip r:embed="rId3"/>
          <a:stretch>
            <a:fillRect/>
          </a:stretch>
        </p:blipFill>
        <p:spPr>
          <a:xfrm>
            <a:off x="7559040" y="2018030"/>
            <a:ext cx="4143375" cy="2297430"/>
          </a:xfrm>
          <a:prstGeom prst="rect">
            <a:avLst/>
          </a:prstGeom>
          <a:noFill/>
          <a:ln w="9525">
            <a:noFill/>
          </a:ln>
        </p:spPr>
      </p:pic>
      <p:sp>
        <p:nvSpPr>
          <p:cNvPr id="2" name="矩形 1"/>
          <p:cNvSpPr/>
          <p:nvPr/>
        </p:nvSpPr>
        <p:spPr>
          <a:xfrm>
            <a:off x="686435" y="1145540"/>
            <a:ext cx="6626225" cy="3784600"/>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sym typeface="+mn-ea"/>
              </a:rPr>
              <a:t>统一战线两个联盟：</a:t>
            </a:r>
            <a:endParaRPr lang="zh-CN" altLang="en-US" sz="2400" b="1" dirty="0">
              <a:solidFill>
                <a:srgbClr val="0000FF"/>
              </a:solidFill>
              <a:latin typeface="仿宋" panose="02010609060101010101" charset="-122"/>
              <a:ea typeface="仿宋" panose="02010609060101010101" charset="-122"/>
              <a:sym typeface="+mn-ea"/>
            </a:endParaRPr>
          </a:p>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sym typeface="+mn-ea"/>
              </a:rPr>
              <a:t>工人阶级同农民阶级、广大知识分子及其他劳动者的联盟，主要是工农联盟。</a:t>
            </a:r>
          </a:p>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sym typeface="+mn-ea"/>
              </a:rPr>
              <a:t>工人阶级和非劳动人民的联盟，主要是与民族资产阶级的联盟。</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第一个联盟是统一战线的基础；只有建立第二个联盟，无产阶级及其政党才能掌握中国革命的全部领导权，中国革命的胜利才有完全的保障。</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文本框 433160"/>
          <p:cNvSpPr txBox="1"/>
          <p:nvPr/>
        </p:nvSpPr>
        <p:spPr>
          <a:xfrm>
            <a:off x="5735638" y="5183188"/>
            <a:ext cx="309880" cy="491490"/>
          </a:xfrm>
          <a:prstGeom prst="rect">
            <a:avLst/>
          </a:prstGeom>
          <a:noFill/>
          <a:ln w="9525">
            <a:noFill/>
          </a:ln>
        </p:spPr>
        <p:txBody>
          <a:bodyPr wrap="none" anchor="t">
            <a:spAutoFit/>
          </a:bodyPr>
          <a:lstStyle/>
          <a:p>
            <a:pPr>
              <a:buClr>
                <a:schemeClr val="bg1"/>
              </a:buClr>
            </a:pPr>
            <a:endParaRPr lang="zh-CN" altLang="zh-CN" sz="2600" dirty="0">
              <a:latin typeface="Times New Roman" panose="02020603050405020304" pitchFamily="18" charset="0"/>
              <a:ea typeface="宋体" panose="02010600030101010101" pitchFamily="2" charset="-122"/>
            </a:endParaRPr>
          </a:p>
        </p:txBody>
      </p:sp>
      <p:sp>
        <p:nvSpPr>
          <p:cNvPr id="117771" name="矩形 433171"/>
          <p:cNvSpPr>
            <a:spLocks noChangeAspect="1"/>
          </p:cNvSpPr>
          <p:nvPr/>
        </p:nvSpPr>
        <p:spPr>
          <a:xfrm>
            <a:off x="5943600" y="3276600"/>
            <a:ext cx="304800" cy="304800"/>
          </a:xfrm>
          <a:prstGeom prst="rect">
            <a:avLst/>
          </a:prstGeom>
          <a:no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117772" name="矩形 433173"/>
          <p:cNvSpPr>
            <a:spLocks noChangeAspect="1"/>
          </p:cNvSpPr>
          <p:nvPr/>
        </p:nvSpPr>
        <p:spPr>
          <a:xfrm>
            <a:off x="5919788" y="3276600"/>
            <a:ext cx="304800" cy="304800"/>
          </a:xfrm>
          <a:prstGeom prst="rect">
            <a:avLst/>
          </a:prstGeom>
          <a:no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100" name="矩形 99"/>
          <p:cNvSpPr/>
          <p:nvPr/>
        </p:nvSpPr>
        <p:spPr>
          <a:xfrm>
            <a:off x="1119505" y="1539240"/>
            <a:ext cx="6494145" cy="3322955"/>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zh-CN" altLang="en-US" sz="2400" b="1" dirty="0">
                <a:solidFill>
                  <a:srgbClr val="FF0000"/>
                </a:solidFill>
                <a:latin typeface="仿宋" panose="02010609060101010101" charset="-122"/>
                <a:ea typeface="仿宋" panose="02010609060101010101" charset="-122"/>
                <a:sym typeface="+mn-ea"/>
              </a:rPr>
              <a:t>统一战线实践经验：</a:t>
            </a:r>
          </a:p>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sym typeface="+mn-ea"/>
              </a:rPr>
              <a:t>一是要建立巩固的工农联盟</a:t>
            </a:r>
          </a:p>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sym typeface="+mn-ea"/>
              </a:rPr>
              <a:t>二是要正确对待资产阶级，尤其是民族资产阶级。</a:t>
            </a:r>
            <a:r>
              <a:rPr lang="zh-CN" altLang="en-US" sz="2400" b="1" dirty="0">
                <a:solidFill>
                  <a:srgbClr val="0000FF"/>
                </a:solidFill>
                <a:latin typeface="仿宋" panose="02010609060101010101" charset="-122"/>
                <a:ea typeface="仿宋" panose="02010609060101010101" charset="-122"/>
                <a:sym typeface="+mn-ea"/>
              </a:rPr>
              <a:t>在革命斗争中要依据革命的需要，对资产阶级实行既联合又斗争的策略。联合民族资产阶级要针对其两面性特点，在联合的过程中要在思想上、政治上、组织上进行必要的斗争。</a:t>
            </a:r>
            <a:endParaRPr lang="zh-CN" altLang="en-US" sz="2400" b="1" dirty="0">
              <a:solidFill>
                <a:srgbClr val="FF0000"/>
              </a:solidFill>
              <a:latin typeface="仿宋" panose="02010609060101010101" charset="-122"/>
              <a:ea typeface="仿宋" panose="02010609060101010101" charset="-122"/>
              <a:sym typeface="+mn-ea"/>
            </a:endParaRP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2" name="图片 1"/>
          <p:cNvPicPr>
            <a:picLocks noChangeAspect="1"/>
          </p:cNvPicPr>
          <p:nvPr/>
        </p:nvPicPr>
        <p:blipFill>
          <a:blip r:embed="rId4"/>
          <a:stretch>
            <a:fillRect/>
          </a:stretch>
        </p:blipFill>
        <p:spPr>
          <a:xfrm>
            <a:off x="8593455" y="1692910"/>
            <a:ext cx="2270760" cy="3169285"/>
          </a:xfrm>
          <a:prstGeom prst="rect">
            <a:avLst/>
          </a:prstGeom>
        </p:spPr>
      </p:pic>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9306560" y="1144905"/>
            <a:ext cx="2176780" cy="1877626"/>
            <a:chOff x="14331" y="2276"/>
            <a:chExt cx="4658" cy="3559"/>
          </a:xfrm>
        </p:grpSpPr>
        <p:pic>
          <p:nvPicPr>
            <p:cNvPr id="4" name="图片 3"/>
            <p:cNvPicPr>
              <a:picLocks noChangeAspect="1"/>
            </p:cNvPicPr>
            <p:nvPr/>
          </p:nvPicPr>
          <p:blipFill>
            <a:blip r:embed="rId4"/>
            <a:stretch>
              <a:fillRect/>
            </a:stretch>
          </p:blipFill>
          <p:spPr>
            <a:xfrm>
              <a:off x="14331" y="2276"/>
              <a:ext cx="4658" cy="2748"/>
            </a:xfrm>
            <a:prstGeom prst="rect">
              <a:avLst/>
            </a:prstGeom>
          </p:spPr>
        </p:pic>
        <p:sp>
          <p:nvSpPr>
            <p:cNvPr id="7" name="矩形 608269"/>
            <p:cNvSpPr/>
            <p:nvPr/>
          </p:nvSpPr>
          <p:spPr>
            <a:xfrm>
              <a:off x="15069" y="5133"/>
              <a:ext cx="3590" cy="702"/>
            </a:xfrm>
            <a:prstGeom prst="rect">
              <a:avLst/>
            </a:prstGeom>
            <a:solidFill>
              <a:srgbClr val="FFFFFF"/>
            </a:solidFill>
            <a:ln w="9525" cap="flat" cmpd="sng">
              <a:noFill/>
              <a:prstDash val="solid"/>
              <a:miter/>
              <a:headEnd type="none" w="med" len="med"/>
              <a:tailEnd type="none" w="med" len="med"/>
            </a:ln>
          </p:spPr>
          <p:txBody>
            <a:bodyPr anchor="ctr">
              <a:noAutofit/>
            </a:bodyPr>
            <a:lstStyle/>
            <a:p>
              <a:pPr lvl="0" algn="l"/>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南京大屠杀</a:t>
              </a:r>
            </a:p>
          </p:txBody>
        </p:sp>
      </p:grpSp>
      <p:grpSp>
        <p:nvGrpSpPr>
          <p:cNvPr id="3" name="组合 2"/>
          <p:cNvGrpSpPr/>
          <p:nvPr/>
        </p:nvGrpSpPr>
        <p:grpSpPr>
          <a:xfrm>
            <a:off x="6055995" y="1144905"/>
            <a:ext cx="2296160" cy="1960245"/>
            <a:chOff x="8417" y="2276"/>
            <a:chExt cx="5351" cy="4179"/>
          </a:xfrm>
        </p:grpSpPr>
        <p:pic>
          <p:nvPicPr>
            <p:cNvPr id="5" name="图片 4"/>
            <p:cNvPicPr>
              <a:picLocks noChangeAspect="1"/>
            </p:cNvPicPr>
            <p:nvPr/>
          </p:nvPicPr>
          <p:blipFill>
            <a:blip r:embed="rId5"/>
            <a:stretch>
              <a:fillRect/>
            </a:stretch>
          </p:blipFill>
          <p:spPr>
            <a:xfrm>
              <a:off x="8417" y="2276"/>
              <a:ext cx="5351" cy="3345"/>
            </a:xfrm>
            <a:prstGeom prst="rect">
              <a:avLst/>
            </a:prstGeom>
          </p:spPr>
        </p:pic>
        <p:sp>
          <p:nvSpPr>
            <p:cNvPr id="8" name="矩形 608269"/>
            <p:cNvSpPr/>
            <p:nvPr/>
          </p:nvSpPr>
          <p:spPr>
            <a:xfrm>
              <a:off x="10413" y="5753"/>
              <a:ext cx="2260" cy="702"/>
            </a:xfrm>
            <a:prstGeom prst="rect">
              <a:avLst/>
            </a:prstGeom>
            <a:solidFill>
              <a:srgbClr val="FFFFFF"/>
            </a:solidFill>
            <a:ln w="9525" cap="flat" cmpd="sng">
              <a:noFill/>
              <a:prstDash val="solid"/>
              <a:miter/>
              <a:headEnd type="none" w="med" len="med"/>
              <a:tailEnd type="none" w="med" len="med"/>
            </a:ln>
          </p:spPr>
          <p:txBody>
            <a:bodyPr anchor="ctr"/>
            <a:lstStyle/>
            <a:p>
              <a:r>
                <a:rPr lang="zh-CN" altLang="en-US" sz="2000" b="1" dirty="0">
                  <a:solidFill>
                    <a:srgbClr val="FF0000"/>
                  </a:solidFill>
                  <a:latin typeface="仿宋" panose="02010609060101010101" charset="-122"/>
                  <a:ea typeface="仿宋" panose="02010609060101010101" charset="-122"/>
                  <a:cs typeface="仿宋" panose="02010609060101010101" charset="-122"/>
                </a:rPr>
                <a:t>逼  债</a:t>
              </a:r>
            </a:p>
          </p:txBody>
        </p:sp>
      </p:grpSp>
      <p:grpSp>
        <p:nvGrpSpPr>
          <p:cNvPr id="11" name="组合 10"/>
          <p:cNvGrpSpPr/>
          <p:nvPr/>
        </p:nvGrpSpPr>
        <p:grpSpPr>
          <a:xfrm>
            <a:off x="7010400" y="3328670"/>
            <a:ext cx="3697605" cy="1858010"/>
            <a:chOff x="12008" y="6656"/>
            <a:chExt cx="5823" cy="2926"/>
          </a:xfrm>
        </p:grpSpPr>
        <p:pic>
          <p:nvPicPr>
            <p:cNvPr id="9" name="图片 8"/>
            <p:cNvPicPr>
              <a:picLocks noChangeAspect="1"/>
            </p:cNvPicPr>
            <p:nvPr/>
          </p:nvPicPr>
          <p:blipFill>
            <a:blip r:embed="rId6"/>
            <a:stretch>
              <a:fillRect/>
            </a:stretch>
          </p:blipFill>
          <p:spPr>
            <a:xfrm>
              <a:off x="12008" y="6656"/>
              <a:ext cx="4871" cy="2927"/>
            </a:xfrm>
            <a:prstGeom prst="rect">
              <a:avLst/>
            </a:prstGeom>
          </p:spPr>
        </p:pic>
        <p:sp>
          <p:nvSpPr>
            <p:cNvPr id="10" name="矩形 608269"/>
            <p:cNvSpPr/>
            <p:nvPr/>
          </p:nvSpPr>
          <p:spPr>
            <a:xfrm>
              <a:off x="17231" y="7216"/>
              <a:ext cx="601" cy="2138"/>
            </a:xfrm>
            <a:prstGeom prst="rect">
              <a:avLst/>
            </a:prstGeom>
            <a:solidFill>
              <a:srgbClr val="FFFFFF"/>
            </a:solidFill>
            <a:ln w="9525" cap="flat" cmpd="sng">
              <a:noFill/>
              <a:prstDash val="solid"/>
              <a:miter/>
              <a:headEnd type="none" w="med" len="med"/>
              <a:tailEnd type="none" w="med" len="med"/>
            </a:ln>
          </p:spPr>
          <p:txBody>
            <a:bodyPr vert="horz" anchor="ctr">
              <a:noAutofit/>
            </a:bodyPr>
            <a:lstStyle/>
            <a:p>
              <a:pPr lvl="0" algn="l"/>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  四大家族</a:t>
              </a:r>
            </a:p>
          </p:txBody>
        </p:sp>
      </p:grpSp>
      <p:sp>
        <p:nvSpPr>
          <p:cNvPr id="2" name="圆角矩形 1"/>
          <p:cNvSpPr/>
          <p:nvPr/>
        </p:nvSpPr>
        <p:spPr>
          <a:xfrm>
            <a:off x="443230" y="1062990"/>
            <a:ext cx="4999355" cy="4495250"/>
          </a:xfrm>
          <a:prstGeom prst="roundRect">
            <a:avLst>
              <a:gd name="adj" fmla="val 16667"/>
            </a:avLst>
          </a:prstGeom>
          <a:solidFill>
            <a:schemeClr val="bg1"/>
          </a:solidFill>
          <a:ln>
            <a:solidFill>
              <a:schemeClr val="accent6"/>
            </a:solidFill>
          </a:ln>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宋体" panose="02010600030101010101" pitchFamily="2" charset="-122"/>
              </a:rPr>
              <a:t>近代中国革命的根本任务：</a:t>
            </a:r>
          </a:p>
          <a:p>
            <a:pPr lvl="0" indent="-228600" algn="l">
              <a:lnSpc>
                <a:spcPct val="130000"/>
              </a:lnSpc>
              <a:spcBef>
                <a:spcPts val="1000"/>
              </a:spcBef>
              <a:buFontTx/>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推翻帝国主义、封建主义和官僚资本主义的统治，从根本上推翻反动腐朽的政治上层建筑，变革阻碍生产力发展的生产关系，为建设富强民主的国家、确立人民当家作主的政治地位、改善人民生活扫清障碍，创造必要的前提。 </a:t>
            </a:r>
          </a:p>
        </p:txBody>
      </p:sp>
      <p:sp>
        <p:nvSpPr>
          <p:cNvPr id="15"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文本框 433160"/>
          <p:cNvSpPr txBox="1"/>
          <p:nvPr/>
        </p:nvSpPr>
        <p:spPr>
          <a:xfrm>
            <a:off x="5735638" y="5183188"/>
            <a:ext cx="309880" cy="491490"/>
          </a:xfrm>
          <a:prstGeom prst="rect">
            <a:avLst/>
          </a:prstGeom>
          <a:noFill/>
          <a:ln w="9525">
            <a:noFill/>
          </a:ln>
        </p:spPr>
        <p:txBody>
          <a:bodyPr wrap="none" anchor="t">
            <a:spAutoFit/>
          </a:bodyPr>
          <a:lstStyle/>
          <a:p>
            <a:pPr>
              <a:buClr>
                <a:schemeClr val="bg1"/>
              </a:buClr>
            </a:pPr>
            <a:endParaRPr lang="zh-CN" altLang="zh-CN" sz="2600" dirty="0">
              <a:latin typeface="Times New Roman" panose="02020603050405020304" pitchFamily="18" charset="0"/>
              <a:ea typeface="宋体" panose="02010600030101010101" pitchFamily="2" charset="-122"/>
            </a:endParaRPr>
          </a:p>
        </p:txBody>
      </p:sp>
      <p:sp>
        <p:nvSpPr>
          <p:cNvPr id="117771" name="矩形 433171"/>
          <p:cNvSpPr>
            <a:spLocks noChangeAspect="1"/>
          </p:cNvSpPr>
          <p:nvPr/>
        </p:nvSpPr>
        <p:spPr>
          <a:xfrm>
            <a:off x="5943600" y="3276600"/>
            <a:ext cx="304800" cy="304800"/>
          </a:xfrm>
          <a:prstGeom prst="rect">
            <a:avLst/>
          </a:prstGeom>
          <a:no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117772" name="矩形 433173"/>
          <p:cNvSpPr>
            <a:spLocks noChangeAspect="1"/>
          </p:cNvSpPr>
          <p:nvPr/>
        </p:nvSpPr>
        <p:spPr>
          <a:xfrm>
            <a:off x="5919788" y="3276600"/>
            <a:ext cx="304800" cy="304800"/>
          </a:xfrm>
          <a:prstGeom prst="rect">
            <a:avLst/>
          </a:prstGeom>
          <a:no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100" name="矩形 99"/>
          <p:cNvSpPr/>
          <p:nvPr/>
        </p:nvSpPr>
        <p:spPr>
          <a:xfrm>
            <a:off x="465455" y="1527810"/>
            <a:ext cx="6089015" cy="2861310"/>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sym typeface="+mn-ea"/>
              </a:rPr>
              <a:t>三是要采取区别对待的方针。</a:t>
            </a:r>
            <a:r>
              <a:rPr lang="zh-CN" altLang="en-US" sz="2400" b="1" dirty="0">
                <a:solidFill>
                  <a:srgbClr val="0000FF"/>
                </a:solidFill>
                <a:latin typeface="仿宋" panose="02010609060101010101" charset="-122"/>
                <a:ea typeface="仿宋" panose="02010609060101010101" charset="-122"/>
                <a:sym typeface="+mn-ea"/>
              </a:rPr>
              <a:t>要坚持发展进步势力、争取中间势力、孤立顽固势力的策略方针。同蒋介石顽固派坚持</a:t>
            </a:r>
            <a:r>
              <a:rPr lang="zh-CN" altLang="en-US" sz="2400" b="1" u="sng" dirty="0">
                <a:solidFill>
                  <a:srgbClr val="0000FF"/>
                </a:solidFill>
                <a:latin typeface="仿宋" panose="02010609060101010101" charset="-122"/>
                <a:ea typeface="仿宋" panose="02010609060101010101" charset="-122"/>
                <a:sym typeface="+mn-ea"/>
              </a:rPr>
              <a:t>有理、有利、有节</a:t>
            </a:r>
            <a:r>
              <a:rPr lang="zh-CN" altLang="en-US" sz="2400" b="1" dirty="0">
                <a:solidFill>
                  <a:srgbClr val="0000FF"/>
                </a:solidFill>
                <a:latin typeface="仿宋" panose="02010609060101010101" charset="-122"/>
                <a:ea typeface="仿宋" panose="02010609060101010101" charset="-122"/>
                <a:sym typeface="+mn-ea"/>
              </a:rPr>
              <a:t>的原则。</a:t>
            </a:r>
          </a:p>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sym typeface="+mn-ea"/>
              </a:rPr>
              <a:t>四是要坚持独立自主的原则。</a:t>
            </a:r>
            <a:r>
              <a:rPr lang="zh-CN" altLang="en-US" sz="2400" b="1" dirty="0">
                <a:solidFill>
                  <a:srgbClr val="0000FF"/>
                </a:solidFill>
                <a:latin typeface="仿宋" panose="02010609060101010101" charset="-122"/>
                <a:ea typeface="仿宋" panose="02010609060101010101" charset="-122"/>
                <a:sym typeface="+mn-ea"/>
              </a:rPr>
              <a:t>要保持党在政治上、组织上和思想上的独立性。</a:t>
            </a:r>
          </a:p>
        </p:txBody>
      </p:sp>
      <p:sp>
        <p:nvSpPr>
          <p:cNvPr id="3" name="线形标注 2 2"/>
          <p:cNvSpPr/>
          <p:nvPr/>
        </p:nvSpPr>
        <p:spPr>
          <a:xfrm>
            <a:off x="7999730" y="786765"/>
            <a:ext cx="3997325" cy="1822449"/>
          </a:xfrm>
          <a:prstGeom prst="borderCallout2">
            <a:avLst/>
          </a:prstGeom>
          <a:solidFill>
            <a:schemeClr val="bg1"/>
          </a:solidFill>
          <a:ln w="12700" cmpd="sng">
            <a:solidFill>
              <a:schemeClr val="accent1">
                <a:shade val="50000"/>
              </a:schemeClr>
            </a:solidFill>
            <a:prstDash val="solid"/>
          </a:ln>
        </p:spPr>
        <p:txBody>
          <a:bodyPr wrap="square" rtlCol="0" anchor="t">
            <a:spAutoFit/>
          </a:bodyPr>
          <a:lstStyle/>
          <a:p>
            <a:pPr lvl="0" algn="l">
              <a:lnSpc>
                <a:spcPct val="125000"/>
              </a:lnSpc>
              <a:buClr>
                <a:schemeClr val="bg1"/>
              </a:buClr>
            </a:pPr>
            <a:r>
              <a:rPr lang="zh-CN" altLang="en-US" b="1" dirty="0">
                <a:solidFill>
                  <a:srgbClr val="0000FF"/>
                </a:solidFill>
                <a:latin typeface="仿宋" panose="02010609060101010101" charset="-122"/>
                <a:ea typeface="仿宋" panose="02010609060101010101" charset="-122"/>
                <a:sym typeface="+mn-ea"/>
              </a:rPr>
              <a:t>毛泽东：我们一定不要破裂统一战线，坚持国共长期合作，凡是可以多留一天的，我们就留他一天，能够争取他半天一夜都是好的，甚至留他吃了早饭再去也是好的。</a:t>
            </a:r>
          </a:p>
        </p:txBody>
      </p:sp>
      <p:grpSp>
        <p:nvGrpSpPr>
          <p:cNvPr id="4" name="组合 3"/>
          <p:cNvGrpSpPr/>
          <p:nvPr/>
        </p:nvGrpSpPr>
        <p:grpSpPr>
          <a:xfrm>
            <a:off x="7999730" y="2609215"/>
            <a:ext cx="3996055" cy="1617980"/>
            <a:chOff x="12598" y="4109"/>
            <a:chExt cx="6293" cy="2548"/>
          </a:xfrm>
        </p:grpSpPr>
        <p:pic>
          <p:nvPicPr>
            <p:cNvPr id="117773" name="图片 433179" descr="ck1206414"/>
            <p:cNvPicPr>
              <a:picLocks noChangeAspect="1"/>
            </p:cNvPicPr>
            <p:nvPr/>
          </p:nvPicPr>
          <p:blipFill>
            <a:blip r:embed="rId4"/>
            <a:srcRect l="7216" t="10757" r="10953" b="9329"/>
            <a:stretch>
              <a:fillRect/>
            </a:stretch>
          </p:blipFill>
          <p:spPr>
            <a:xfrm>
              <a:off x="15329" y="4109"/>
              <a:ext cx="3563" cy="2548"/>
            </a:xfrm>
            <a:prstGeom prst="rect">
              <a:avLst/>
            </a:prstGeom>
            <a:noFill/>
            <a:ln w="9525">
              <a:noFill/>
            </a:ln>
          </p:spPr>
        </p:pic>
        <p:grpSp>
          <p:nvGrpSpPr>
            <p:cNvPr id="2" name="组合 1"/>
            <p:cNvGrpSpPr/>
            <p:nvPr/>
          </p:nvGrpSpPr>
          <p:grpSpPr>
            <a:xfrm>
              <a:off x="12598" y="4110"/>
              <a:ext cx="2374" cy="2547"/>
              <a:chOff x="13461" y="4058"/>
              <a:chExt cx="2093" cy="2418"/>
            </a:xfrm>
          </p:grpSpPr>
          <p:sp>
            <p:nvSpPr>
              <p:cNvPr id="119814" name="矩形 530453"/>
              <p:cNvSpPr/>
              <p:nvPr/>
            </p:nvSpPr>
            <p:spPr>
              <a:xfrm>
                <a:off x="13709" y="5972"/>
                <a:ext cx="1596" cy="504"/>
              </a:xfrm>
              <a:prstGeom prst="rect">
                <a:avLst/>
              </a:prstGeom>
              <a:solidFill>
                <a:schemeClr val="bg1"/>
              </a:solidFill>
              <a:ln w="9525">
                <a:noFill/>
              </a:ln>
            </p:spPr>
            <p:txBody>
              <a:bodyPr wrap="square" anchor="t">
                <a:spAutoFit/>
              </a:bodyPr>
              <a:lstStyle/>
              <a:p>
                <a:r>
                  <a:rPr lang="zh-CN" altLang="en-US" sz="1600" b="1" dirty="0">
                    <a:solidFill>
                      <a:srgbClr val="FF0000"/>
                    </a:solidFill>
                    <a:latin typeface="仿宋" panose="02010609060101010101" charset="-122"/>
                    <a:ea typeface="仿宋" panose="02010609060101010101" charset="-122"/>
                  </a:rPr>
                  <a:t>皖南事变</a:t>
                </a:r>
              </a:p>
            </p:txBody>
          </p:sp>
          <p:pic>
            <p:nvPicPr>
              <p:cNvPr id="119819" name="图片 530458" descr="200611116342979"/>
              <p:cNvPicPr>
                <a:picLocks noChangeAspect="1"/>
              </p:cNvPicPr>
              <p:nvPr/>
            </p:nvPicPr>
            <p:blipFill>
              <a:blip r:embed="rId5">
                <a:clrChange>
                  <a:clrFrom>
                    <a:srgbClr val="FFFFFF"/>
                  </a:clrFrom>
                  <a:clrTo>
                    <a:srgbClr val="FFFFFF">
                      <a:alpha val="0"/>
                    </a:srgbClr>
                  </a:clrTo>
                </a:clrChange>
              </a:blip>
              <a:stretch>
                <a:fillRect/>
              </a:stretch>
            </p:blipFill>
            <p:spPr>
              <a:xfrm>
                <a:off x="13461" y="4058"/>
                <a:ext cx="2093" cy="1914"/>
              </a:xfrm>
              <a:prstGeom prst="rect">
                <a:avLst/>
              </a:prstGeom>
              <a:noFill/>
              <a:ln w="9525">
                <a:noFill/>
              </a:ln>
            </p:spPr>
          </p:pic>
        </p:grp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圆角矩形标注 5"/>
          <p:cNvSpPr/>
          <p:nvPr/>
        </p:nvSpPr>
        <p:spPr>
          <a:xfrm>
            <a:off x="8023860" y="3014345"/>
            <a:ext cx="3757295" cy="1789430"/>
          </a:xfrm>
          <a:prstGeom prst="wedgeRoundRectCallout">
            <a:avLst>
              <a:gd name="adj1" fmla="val -56958"/>
              <a:gd name="adj2" fmla="val -54778"/>
              <a:gd name="adj3" fmla="val 16667"/>
            </a:avLst>
          </a:prstGeom>
          <a:solidFill>
            <a:schemeClr val="bg1"/>
          </a:solidFill>
          <a:ln w="9525" cap="flat" cmpd="sng">
            <a:solidFill>
              <a:schemeClr val="accent6">
                <a:lumMod val="40000"/>
                <a:lumOff val="60000"/>
              </a:schemeClr>
            </a:solidFill>
            <a:prstDash val="solid"/>
            <a:round/>
            <a:headEnd type="none" w="med" len="med"/>
            <a:tailEnd type="none" w="med" len="med"/>
          </a:ln>
        </p:spPr>
        <p:txBody>
          <a:bodyPr anchor="t"/>
          <a:lstStyle/>
          <a:p>
            <a:pPr>
              <a:lnSpc>
                <a:spcPct val="125000"/>
              </a:lnSpc>
            </a:pPr>
            <a:r>
              <a:rPr lang="zh-CN" altLang="en-US" b="1" dirty="0">
                <a:solidFill>
                  <a:srgbClr val="0000FF"/>
                </a:solidFill>
                <a:latin typeface="仿宋" panose="02010609060101010101" charset="-122"/>
                <a:ea typeface="仿宋" panose="02010609060101010101" charset="-122"/>
                <a:cs typeface="仿宋" panose="02010609060101010101" charset="-122"/>
              </a:rPr>
              <a:t>在中国，离开了武装斗争，就没有无产阶级的地位，就没有人民的地位，就没有共产党的地位，就没有革命的胜利。</a:t>
            </a:r>
            <a:r>
              <a:rPr lang="en-US" altLang="zh-CN" b="1" dirty="0">
                <a:solidFill>
                  <a:srgbClr val="0000FF"/>
                </a:solidFill>
                <a:latin typeface="仿宋" panose="02010609060101010101" charset="-122"/>
                <a:ea typeface="仿宋" panose="02010609060101010101" charset="-122"/>
                <a:cs typeface="仿宋" panose="02010609060101010101" charset="-122"/>
              </a:rPr>
              <a:t>——</a:t>
            </a:r>
            <a:r>
              <a:rPr lang="zh-CN" altLang="en-US" b="1" dirty="0">
                <a:solidFill>
                  <a:srgbClr val="FF0000"/>
                </a:solidFill>
                <a:latin typeface="仿宋" panose="02010609060101010101" charset="-122"/>
                <a:ea typeface="仿宋" panose="02010609060101010101" charset="-122"/>
                <a:cs typeface="仿宋" panose="02010609060101010101" charset="-122"/>
              </a:rPr>
              <a:t>毛泽东</a:t>
            </a:r>
          </a:p>
        </p:txBody>
      </p:sp>
      <p:pic>
        <p:nvPicPr>
          <p:cNvPr id="121861" name="图片 439306" descr="mb00236488b"/>
          <p:cNvPicPr>
            <a:picLocks noChangeAspect="1"/>
          </p:cNvPicPr>
          <p:nvPr/>
        </p:nvPicPr>
        <p:blipFill>
          <a:blip r:embed="rId4"/>
          <a:srcRect l="5440" t="8907" r="16563" b="9857"/>
          <a:stretch>
            <a:fillRect/>
          </a:stretch>
        </p:blipFill>
        <p:spPr>
          <a:xfrm>
            <a:off x="6871970" y="984250"/>
            <a:ext cx="2705735" cy="1716405"/>
          </a:xfrm>
          <a:prstGeom prst="rect">
            <a:avLst/>
          </a:prstGeom>
          <a:noFill/>
          <a:ln w="9525">
            <a:noFill/>
          </a:ln>
        </p:spPr>
      </p:pic>
      <p:sp>
        <p:nvSpPr>
          <p:cNvPr id="2" name="矩形 1"/>
          <p:cNvSpPr/>
          <p:nvPr/>
        </p:nvSpPr>
        <p:spPr>
          <a:xfrm>
            <a:off x="682625" y="1743075"/>
            <a:ext cx="5854065" cy="2399665"/>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2.武装斗争</a:t>
            </a:r>
          </a:p>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武装斗争是中国革命的特点和优点之一。</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毛泽东：枪杆子里面出政权。马克思主义著作中，对他影响最大的是阶级斗争及《共产党宣言》中关于暴力革命思想。</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812530" y="1289685"/>
            <a:ext cx="2540635" cy="1634490"/>
            <a:chOff x="3490" y="5178"/>
            <a:chExt cx="5230" cy="3852"/>
          </a:xfrm>
        </p:grpSpPr>
        <p:pic>
          <p:nvPicPr>
            <p:cNvPr id="123917" name="图片 3"/>
            <p:cNvPicPr>
              <a:picLocks noChangeAspect="1"/>
            </p:cNvPicPr>
            <p:nvPr/>
          </p:nvPicPr>
          <p:blipFill>
            <a:blip r:embed="rId4"/>
            <a:stretch>
              <a:fillRect/>
            </a:stretch>
          </p:blipFill>
          <p:spPr>
            <a:xfrm>
              <a:off x="3490" y="5178"/>
              <a:ext cx="5230" cy="3852"/>
            </a:xfrm>
            <a:prstGeom prst="rect">
              <a:avLst/>
            </a:prstGeom>
            <a:noFill/>
            <a:ln w="9525">
              <a:noFill/>
            </a:ln>
          </p:spPr>
        </p:pic>
        <p:sp>
          <p:nvSpPr>
            <p:cNvPr id="5" name="文本框 4" descr="白色大理石"/>
            <p:cNvSpPr txBox="1"/>
            <p:nvPr/>
          </p:nvSpPr>
          <p:spPr>
            <a:xfrm>
              <a:off x="4814" y="8064"/>
              <a:ext cx="2906" cy="868"/>
            </a:xfrm>
            <a:prstGeom prst="rect">
              <a:avLst/>
            </a:prstGeom>
            <a:blipFill rotWithShape="0">
              <a:blip r:embed="rId5"/>
            </a:blipFill>
            <a:ln w="9525" cap="flat" cmpd="sng">
              <a:solidFill>
                <a:srgbClr val="5F5F5F"/>
              </a:solidFill>
              <a:prstDash val="solid"/>
              <a:miter/>
              <a:headEnd type="none" w="med" len="med"/>
              <a:tailEnd type="none" w="med" len="med"/>
            </a:ln>
            <a:effectLst>
              <a:outerShdw dist="107763" dir="2699999" algn="ctr" rotWithShape="0">
                <a:schemeClr val="bg2">
                  <a:alpha val="50000"/>
                </a:schemeClr>
              </a:outerShdw>
            </a:effectLst>
          </p:spPr>
          <p:txBody>
            <a:bodyPr wrap="square">
              <a:spAutoFit/>
            </a:bodyPr>
            <a:lstStyle/>
            <a:p>
              <a:pPr algn="ctr">
                <a:buClr>
                  <a:schemeClr val="bg1"/>
                </a:buClr>
              </a:pPr>
              <a:r>
                <a:rPr lang="zh-CN" altLang="en-US" b="1" noProof="1">
                  <a:solidFill>
                    <a:srgbClr val="0000FF"/>
                  </a:solidFill>
                  <a:effectLst>
                    <a:outerShdw blurRad="38100" dist="38100" dir="2700000">
                      <a:srgbClr val="000000"/>
                    </a:outerShdw>
                  </a:effectLst>
                  <a:latin typeface="仿宋" panose="02010609060101010101" charset="-122"/>
                  <a:ea typeface="仿宋" panose="02010609060101010101" charset="-122"/>
                  <a:cs typeface="+mn-cs"/>
                </a:rPr>
                <a:t>三湾改编</a:t>
              </a:r>
            </a:p>
          </p:txBody>
        </p:sp>
      </p:grpSp>
      <p:grpSp>
        <p:nvGrpSpPr>
          <p:cNvPr id="2" name="组合 1"/>
          <p:cNvGrpSpPr/>
          <p:nvPr/>
        </p:nvGrpSpPr>
        <p:grpSpPr>
          <a:xfrm>
            <a:off x="8812530" y="3004185"/>
            <a:ext cx="2541270" cy="1478915"/>
            <a:chOff x="9238" y="5185"/>
            <a:chExt cx="6355" cy="3845"/>
          </a:xfrm>
        </p:grpSpPr>
        <p:pic>
          <p:nvPicPr>
            <p:cNvPr id="123919" name="图片 5"/>
            <p:cNvPicPr>
              <a:picLocks noChangeAspect="1"/>
            </p:cNvPicPr>
            <p:nvPr/>
          </p:nvPicPr>
          <p:blipFill>
            <a:blip r:embed="rId6"/>
            <a:stretch>
              <a:fillRect/>
            </a:stretch>
          </p:blipFill>
          <p:spPr>
            <a:xfrm>
              <a:off x="9238" y="5185"/>
              <a:ext cx="6355" cy="3845"/>
            </a:xfrm>
            <a:prstGeom prst="rect">
              <a:avLst/>
            </a:prstGeom>
            <a:noFill/>
            <a:ln w="9525">
              <a:noFill/>
            </a:ln>
          </p:spPr>
        </p:pic>
        <p:sp>
          <p:nvSpPr>
            <p:cNvPr id="7" name="文本框 6" descr="白色大理石"/>
            <p:cNvSpPr txBox="1"/>
            <p:nvPr/>
          </p:nvSpPr>
          <p:spPr>
            <a:xfrm>
              <a:off x="10852" y="8029"/>
              <a:ext cx="2968" cy="958"/>
            </a:xfrm>
            <a:prstGeom prst="rect">
              <a:avLst/>
            </a:prstGeom>
            <a:blipFill rotWithShape="0">
              <a:blip r:embed="rId5"/>
            </a:blipFill>
            <a:ln w="9525" cap="flat" cmpd="sng">
              <a:solidFill>
                <a:srgbClr val="5F5F5F"/>
              </a:solidFill>
              <a:prstDash val="solid"/>
              <a:miter/>
              <a:headEnd type="none" w="med" len="med"/>
              <a:tailEnd type="none" w="med" len="med"/>
            </a:ln>
            <a:effectLst>
              <a:outerShdw dist="107763" dir="2699999" algn="ctr" rotWithShape="0">
                <a:schemeClr val="bg2">
                  <a:alpha val="50000"/>
                </a:schemeClr>
              </a:outerShdw>
            </a:effectLst>
          </p:spPr>
          <p:txBody>
            <a:bodyPr wrap="square">
              <a:spAutoFit/>
            </a:bodyPr>
            <a:lstStyle/>
            <a:p>
              <a:pPr algn="ctr">
                <a:buClr>
                  <a:schemeClr val="bg1"/>
                </a:buClr>
              </a:pPr>
              <a:r>
                <a:rPr lang="zh-CN" altLang="en-US" b="1" noProof="1">
                  <a:solidFill>
                    <a:srgbClr val="0000FF"/>
                  </a:solidFill>
                  <a:effectLst>
                    <a:outerShdw blurRad="38100" dist="38100" dir="2700000">
                      <a:srgbClr val="000000"/>
                    </a:outerShdw>
                  </a:effectLst>
                  <a:latin typeface="仿宋" panose="02010609060101010101" charset="-122"/>
                  <a:ea typeface="仿宋" panose="02010609060101010101" charset="-122"/>
                  <a:cs typeface="+mn-cs"/>
                </a:rPr>
                <a:t>古田会议</a:t>
              </a:r>
            </a:p>
          </p:txBody>
        </p:sp>
      </p:grpSp>
      <p:sp>
        <p:nvSpPr>
          <p:cNvPr id="100" name="矩形 99"/>
          <p:cNvSpPr/>
          <p:nvPr/>
        </p:nvSpPr>
        <p:spPr>
          <a:xfrm>
            <a:off x="580390" y="1605280"/>
            <a:ext cx="7252970" cy="2861310"/>
          </a:xfrm>
          <a:prstGeom prst="rect">
            <a:avLst/>
          </a:prstGeom>
          <a:solidFill>
            <a:schemeClr val="bg1"/>
          </a:solidFill>
          <a:ln w="38100">
            <a:noFill/>
          </a:ln>
        </p:spPr>
        <p:txBody>
          <a:bodyPr wrap="square" anchor="t">
            <a:spAutoFit/>
          </a:bodyPr>
          <a:lstStyle/>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sym typeface="+mn-ea"/>
              </a:rPr>
              <a:t>坚持武装斗争必须建立一支人民军队：</a:t>
            </a:r>
            <a:endParaRPr lang="zh-CN" altLang="en-US" sz="2400" b="1" dirty="0">
              <a:solidFill>
                <a:srgbClr val="0000FF"/>
              </a:solidFill>
              <a:latin typeface="仿宋" panose="02010609060101010101" charset="-122"/>
              <a:ea typeface="仿宋" panose="02010609060101010101" charset="-122"/>
              <a:sym typeface="+mn-ea"/>
            </a:endParaRP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一要坚持党对军队的绝对领导。根本原则，毛泽东建军思想的核心</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二要人民军队要坚持全心全意为人民服务的唯一宗旨</a:t>
            </a:r>
          </a:p>
          <a:p>
            <a:pPr lvl="0" algn="l">
              <a:lnSpc>
                <a:spcPct val="125000"/>
              </a:lnSpc>
              <a:buClr>
                <a:schemeClr val="bg1"/>
              </a:buClr>
            </a:pPr>
            <a:r>
              <a:rPr lang="zh-CN" altLang="en-US" sz="2400" b="1" dirty="0">
                <a:solidFill>
                  <a:srgbClr val="0000FF"/>
                </a:solidFill>
                <a:latin typeface="仿宋" panose="02010609060101010101" charset="-122"/>
                <a:ea typeface="仿宋" panose="02010609060101010101" charset="-122"/>
                <a:sym typeface="+mn-ea"/>
              </a:rPr>
              <a:t>三要坚持正确的战略战术原则</a:t>
            </a:r>
          </a:p>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sym typeface="+mn-ea"/>
              </a:rPr>
              <a:t>武装斗争是主要形式，但不是唯一形式。</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65" name="圆角矩形标注 5"/>
          <p:cNvSpPr/>
          <p:nvPr/>
        </p:nvSpPr>
        <p:spPr>
          <a:xfrm>
            <a:off x="6627495" y="2675890"/>
            <a:ext cx="2522220" cy="1835150"/>
          </a:xfrm>
          <a:prstGeom prst="wedgeRoundRectCallout">
            <a:avLst>
              <a:gd name="adj1" fmla="val 82343"/>
              <a:gd name="adj2" fmla="val 7634"/>
              <a:gd name="adj3" fmla="val 16667"/>
            </a:avLst>
          </a:prstGeom>
          <a:solidFill>
            <a:schemeClr val="bg1"/>
          </a:solidFill>
          <a:ln w="9525" cap="flat" cmpd="sng">
            <a:solidFill>
              <a:schemeClr val="accent6">
                <a:lumMod val="40000"/>
                <a:lumOff val="60000"/>
              </a:schemeClr>
            </a:solidFill>
            <a:prstDash val="solid"/>
            <a:bevel/>
            <a:headEnd type="none" w="med" len="med"/>
            <a:tailEnd type="none" w="med" len="med"/>
          </a:ln>
        </p:spPr>
        <p:txBody>
          <a:bodyPr anchor="t"/>
          <a:lstStyle/>
          <a:p>
            <a:pPr>
              <a:lnSpc>
                <a:spcPct val="125000"/>
              </a:lnSpc>
            </a:pPr>
            <a:r>
              <a:rPr lang="zh-CN" altLang="en-US" sz="2000" b="1" dirty="0">
                <a:solidFill>
                  <a:srgbClr val="0000CC"/>
                </a:solidFill>
                <a:latin typeface="仿宋" panose="02010609060101010101" charset="-122"/>
                <a:ea typeface="仿宋" panose="02010609060101010101" charset="-122"/>
                <a:cs typeface="楷体" panose="02010609060101010101" charset="-122"/>
              </a:rPr>
              <a:t>有许多党员，在组织上入了党，思想上并没有完全入党，甚至完全没有入党。</a:t>
            </a:r>
          </a:p>
        </p:txBody>
      </p:sp>
      <p:pic>
        <p:nvPicPr>
          <p:cNvPr id="125968" name="图片 451590" descr="mzd"/>
          <p:cNvPicPr>
            <a:picLocks noChangeAspect="1"/>
          </p:cNvPicPr>
          <p:nvPr/>
        </p:nvPicPr>
        <p:blipFill>
          <a:blip r:embed="rId4"/>
          <a:srcRect l="41667" t="2777" r="8333" b="11111"/>
          <a:stretch>
            <a:fillRect/>
          </a:stretch>
        </p:blipFill>
        <p:spPr>
          <a:xfrm>
            <a:off x="9525635" y="1313815"/>
            <a:ext cx="1886585" cy="2027555"/>
          </a:xfrm>
          <a:prstGeom prst="rect">
            <a:avLst/>
          </a:prstGeom>
          <a:noFill/>
          <a:ln w="38100" cap="flat" cmpd="sng">
            <a:solidFill>
              <a:srgbClr val="990000"/>
            </a:solidFill>
            <a:prstDash val="solid"/>
            <a:miter/>
            <a:headEnd type="none" w="med" len="med"/>
            <a:tailEnd type="none" w="med" len="med"/>
          </a:ln>
        </p:spPr>
      </p:pic>
      <p:sp>
        <p:nvSpPr>
          <p:cNvPr id="100" name="矩形 99"/>
          <p:cNvSpPr/>
          <p:nvPr/>
        </p:nvSpPr>
        <p:spPr>
          <a:xfrm>
            <a:off x="847725" y="1091565"/>
            <a:ext cx="4867910" cy="3861435"/>
          </a:xfrm>
          <a:prstGeom prst="rect">
            <a:avLst/>
          </a:prstGeom>
          <a:solidFill>
            <a:schemeClr val="bg1"/>
          </a:solidFill>
          <a:ln w="38100">
            <a:noFill/>
          </a:ln>
        </p:spPr>
        <p:txBody>
          <a:bodyPr wrap="square" anchor="t">
            <a:spAutoFit/>
          </a:bodyPr>
          <a:lstStyle/>
          <a:p>
            <a:pPr lvl="0" algn="l">
              <a:lnSpc>
                <a:spcPct val="125000"/>
              </a:lnSpc>
              <a:buClr>
                <a:schemeClr val="bg1"/>
              </a:buCl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3.</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党的建设</a:t>
            </a:r>
          </a:p>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◆中国共产党要领导革命取得胜利，必须不断加强党的思想建设、组织建设和作风建设。</a:t>
            </a:r>
          </a:p>
          <a:p>
            <a:pPr lvl="0" algn="l">
              <a:lnSpc>
                <a:spcPct val="125000"/>
              </a:lnSpc>
              <a:buClr>
                <a:schemeClr val="bg1"/>
              </a:buClr>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一方面，农民和小资产阶级出身的党员占多数。各种非无产阶级思想，特别是小资产阶级思想必然反映到党内来，党内无产阶级思想和非无产阶级思想之间的矛盾成为党内思想上的主要矛盾。</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88305"/>
            <a:ext cx="12192000" cy="1366520"/>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文本框 574465"/>
          <p:cNvSpPr txBox="1"/>
          <p:nvPr/>
        </p:nvSpPr>
        <p:spPr>
          <a:xfrm>
            <a:off x="1463040" y="1211580"/>
            <a:ext cx="9552305" cy="4707890"/>
          </a:xfrm>
          <a:prstGeom prst="rect">
            <a:avLst/>
          </a:prstGeom>
          <a:solidFill>
            <a:schemeClr val="bg1"/>
          </a:solidFill>
          <a:ln w="19050">
            <a:solidFill>
              <a:schemeClr val="accent6">
                <a:lumMod val="40000"/>
                <a:lumOff val="60000"/>
              </a:schemeClr>
            </a:solidFill>
          </a:ln>
        </p:spPr>
        <p:txBody>
          <a:bodyPr wrap="square">
            <a:spAutoFit/>
          </a:bodyPr>
          <a:lstStyle/>
          <a:p>
            <a:pPr>
              <a:lnSpc>
                <a:spcPct val="125000"/>
              </a:lnSpc>
            </a:pPr>
            <a:r>
              <a:rPr lang="zh-CN" altLang="en-US" sz="2000" b="1" noProof="1">
                <a:solidFill>
                  <a:srgbClr val="FF0000"/>
                </a:solidFill>
                <a:latin typeface="仿宋" panose="02010609060101010101" charset="-122"/>
                <a:ea typeface="仿宋" panose="02010609060101010101" charset="-122"/>
                <a:cs typeface="仿宋" panose="02010609060101010101" charset="-122"/>
              </a:rPr>
              <a:t>党创立之时，</a:t>
            </a:r>
            <a:r>
              <a:rPr lang="zh-CN" altLang="en-US" sz="2000" b="1" noProof="1">
                <a:solidFill>
                  <a:srgbClr val="0000FF"/>
                </a:solidFill>
                <a:latin typeface="仿宋" panose="02010609060101010101" charset="-122"/>
                <a:ea typeface="仿宋" panose="02010609060101010101" charset="-122"/>
                <a:cs typeface="仿宋" panose="02010609060101010101" charset="-122"/>
              </a:rPr>
              <a:t>党的创始人都不是工人出身，而是一批接受了马克思主义的先进知识分子。出席中共一大的13位代表，多数是学校教员或青年学生，属于知识分子阶层，没有一个是工人身份。当时全党</a:t>
            </a:r>
            <a:r>
              <a:rPr lang="en-US" altLang="zh-CN" sz="2000" b="1" noProof="1">
                <a:solidFill>
                  <a:srgbClr val="0000FF"/>
                </a:solidFill>
                <a:latin typeface="仿宋" panose="02010609060101010101" charset="-122"/>
                <a:ea typeface="仿宋" panose="02010609060101010101" charset="-122"/>
                <a:cs typeface="仿宋" panose="02010609060101010101" charset="-122"/>
              </a:rPr>
              <a:t>50</a:t>
            </a:r>
            <a:r>
              <a:rPr lang="zh-CN" altLang="en-US" sz="2000" b="1" noProof="1">
                <a:solidFill>
                  <a:srgbClr val="0000FF"/>
                </a:solidFill>
                <a:latin typeface="仿宋" panose="02010609060101010101" charset="-122"/>
                <a:ea typeface="仿宋" panose="02010609060101010101" charset="-122"/>
                <a:cs typeface="仿宋" panose="02010609060101010101" charset="-122"/>
              </a:rPr>
              <a:t>多名党员，绝大多数属于知识分子。</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党的三大时，</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全国</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427</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名党员中，工人党员</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164</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人，占总数的</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38%</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a:t>
            </a:r>
            <a:endParaRPr lang="zh-CN" altLang="en-US" sz="2000" b="1" dirty="0">
              <a:solidFill>
                <a:srgbClr val="0000FF"/>
              </a:solidFill>
              <a:latin typeface="仿宋" panose="02010609060101010101" charset="-122"/>
              <a:ea typeface="仿宋" panose="02010609060101010101" charset="-122"/>
              <a:cs typeface="仿宋" panose="02010609060101010101" charset="-122"/>
            </a:endParaRP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党的五大时，</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党员总数已达</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57967</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人，其中工人占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50.8%</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，农民占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18.7%</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，知识分子占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19.1%</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，军人占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3.1%</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，中小商人占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0.5%</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，其他成分</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7.8%</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a:t>
            </a:r>
            <a:endParaRPr lang="zh-CN" altLang="en-US" sz="2000" b="1" dirty="0">
              <a:solidFill>
                <a:srgbClr val="0000FF"/>
              </a:solidFill>
              <a:latin typeface="仿宋" panose="02010609060101010101" charset="-122"/>
              <a:ea typeface="仿宋" panose="02010609060101010101" charset="-122"/>
              <a:cs typeface="仿宋" panose="02010609060101010101" charset="-122"/>
            </a:endParaRP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中共六大时，</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党员人数到</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4</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万余人，其中工人党员仅占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10%</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，农民党员占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76%</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，农民党员中还包括富农甚至地主。</a:t>
            </a:r>
            <a:endParaRPr lang="zh-CN" altLang="en-US" sz="2000" b="1" dirty="0">
              <a:solidFill>
                <a:srgbClr val="0000FF"/>
              </a:solidFill>
              <a:latin typeface="仿宋" panose="02010609060101010101" charset="-122"/>
              <a:ea typeface="仿宋" panose="02010609060101010101" charset="-122"/>
              <a:cs typeface="仿宋" panose="02010609060101010101" charset="-122"/>
            </a:endParaRP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中共七大时，</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全体党员已达到</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121.2</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万多人。</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到</a:t>
            </a:r>
            <a:r>
              <a:rPr lang="en-US" altLang="zh-CN" sz="2000" b="1" dirty="0">
                <a:solidFill>
                  <a:srgbClr val="FF0000"/>
                </a:solidFill>
                <a:latin typeface="仿宋" panose="02010609060101010101" charset="-122"/>
                <a:ea typeface="仿宋" panose="02010609060101010101" charset="-122"/>
                <a:cs typeface="仿宋" panose="02010609060101010101" charset="-122"/>
                <a:sym typeface="+mn-ea"/>
              </a:rPr>
              <a:t>1949</a:t>
            </a: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年时，</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党员总数已达</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448.8</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万多人。其中，工人占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2.5%</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，农民占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59.6%</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，军人占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24%</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，职员占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11.1%</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，学生占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0.8%</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，其他占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2%</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。由于军人中绝大多数是穿上军装的农民，全体党员中农民党员和军人党员共占总数的</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83.6%</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a:t>
            </a:r>
            <a:endParaRPr lang="zh-CN" altLang="en-US" sz="2000" b="1" noProof="1">
              <a:solidFill>
                <a:srgbClr val="0000FF"/>
              </a:solidFill>
              <a:effectLst>
                <a:outerShdw blurRad="38100" dist="38100" dir="2700000">
                  <a:srgbClr val="FFFFFF"/>
                </a:outerShdw>
              </a:effectLst>
              <a:latin typeface="仿宋" panose="02010609060101010101" charset="-122"/>
              <a:ea typeface="仿宋" panose="02010609060101010101" charset="-122"/>
              <a:cs typeface="仿宋" panose="02010609060101010101" charset="-122"/>
              <a:sym typeface="+mn-ea"/>
            </a:endParaRPr>
          </a:p>
        </p:txBody>
      </p:sp>
      <p:sp>
        <p:nvSpPr>
          <p:cNvPr id="128006" name="Rectangle 10"/>
          <p:cNvSpPr/>
          <p:nvPr/>
        </p:nvSpPr>
        <p:spPr>
          <a:xfrm>
            <a:off x="3695065" y="689610"/>
            <a:ext cx="4801870" cy="521970"/>
          </a:xfrm>
          <a:prstGeom prst="rect">
            <a:avLst/>
          </a:prstGeom>
          <a:solidFill>
            <a:srgbClr val="FFFF00"/>
          </a:solidFill>
          <a:ln w="9525">
            <a:noFill/>
          </a:ln>
        </p:spPr>
        <p:txBody>
          <a:bodyPr wrap="square" anchor="t">
            <a:spAutoFit/>
          </a:bodyPr>
          <a:lstStyle/>
          <a:p>
            <a:pPr algn="just"/>
            <a:r>
              <a:rPr lang="en-US" altLang="zh-CN" sz="2800" b="1" dirty="0">
                <a:solidFill>
                  <a:srgbClr val="0000FF"/>
                </a:solidFill>
                <a:latin typeface="仿宋" panose="02010609060101010101" charset="-122"/>
                <a:ea typeface="仿宋" panose="02010609060101010101" charset="-122"/>
                <a:cs typeface="仿宋" panose="02010609060101010101" charset="-122"/>
              </a:rPr>
              <a:t> </a:t>
            </a:r>
            <a:r>
              <a:rPr lang="zh-CN" altLang="en-US" sz="2400" b="1" dirty="0">
                <a:solidFill>
                  <a:srgbClr val="0000FF"/>
                </a:solidFill>
                <a:latin typeface="仿宋" panose="02010609060101010101" charset="-122"/>
                <a:ea typeface="仿宋" panose="02010609060101010101" charset="-122"/>
                <a:cs typeface="仿宋" panose="02010609060101010101" charset="-122"/>
              </a:rPr>
              <a:t>中国共产党党员成分的历史考察</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920105"/>
            <a:ext cx="12192000" cy="934720"/>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9955" y="2021205"/>
            <a:ext cx="5727700" cy="2399665"/>
          </a:xfrm>
          <a:prstGeom prst="rect">
            <a:avLst/>
          </a:prstGeom>
          <a:solidFill>
            <a:schemeClr val="bg1"/>
          </a:solidFill>
          <a:ln w="38100">
            <a:noFill/>
          </a:ln>
        </p:spPr>
        <p:txBody>
          <a:bodyPr wrap="square" rtlCol="0" anchor="t">
            <a:spAutoFit/>
          </a:bodyPr>
          <a:lstStyle/>
          <a:p>
            <a:pPr lvl="0" algn="l">
              <a:lnSpc>
                <a:spcPct val="125000"/>
              </a:lnSpc>
              <a:buClr>
                <a:schemeClr val="bg1"/>
              </a:buClr>
            </a:pPr>
            <a:r>
              <a:rPr lang="en-US" altLang="zh-CN" sz="2400" b="1" dirty="0">
                <a:solidFill>
                  <a:srgbClr val="0000FF"/>
                </a:solidFill>
                <a:latin typeface="仿宋" panose="02010609060101010101" charset="-122"/>
                <a:ea typeface="仿宋" panose="02010609060101010101" charset="-122"/>
                <a:sym typeface="+mn-ea"/>
              </a:rPr>
              <a:t>另一方面，党长期在农村且处于战争环境之中。如果不加强党的建设，党就会组织松散、软弱涣散，不可能成为坚强有力的战斗堡垒，不可能具备优良的作风，更不可能赢得人民群众的支持并取得革命胜利。</a:t>
            </a:r>
          </a:p>
        </p:txBody>
      </p:sp>
      <p:grpSp>
        <p:nvGrpSpPr>
          <p:cNvPr id="3" name="组合 2"/>
          <p:cNvGrpSpPr/>
          <p:nvPr/>
        </p:nvGrpSpPr>
        <p:grpSpPr>
          <a:xfrm>
            <a:off x="7938135" y="2120900"/>
            <a:ext cx="2954020" cy="2313046"/>
            <a:chOff x="12245" y="5587"/>
            <a:chExt cx="3758" cy="3184"/>
          </a:xfrm>
        </p:grpSpPr>
        <p:pic>
          <p:nvPicPr>
            <p:cNvPr id="125966" name="图片 572432" descr="3CDBA2D3C065C755BA0E098ACA187F85"/>
            <p:cNvPicPr>
              <a:picLocks noChangeAspect="1"/>
            </p:cNvPicPr>
            <p:nvPr/>
          </p:nvPicPr>
          <p:blipFill>
            <a:blip r:embed="rId3"/>
            <a:srcRect t="-3158"/>
            <a:stretch>
              <a:fillRect/>
            </a:stretch>
          </p:blipFill>
          <p:spPr>
            <a:xfrm>
              <a:off x="12245" y="5587"/>
              <a:ext cx="3758" cy="2582"/>
            </a:xfrm>
            <a:prstGeom prst="rect">
              <a:avLst/>
            </a:prstGeom>
            <a:noFill/>
            <a:ln w="9525">
              <a:noFill/>
            </a:ln>
          </p:spPr>
        </p:pic>
        <p:sp>
          <p:nvSpPr>
            <p:cNvPr id="572434" name="矩形 572433" descr="白色大理石"/>
            <p:cNvSpPr/>
            <p:nvPr/>
          </p:nvSpPr>
          <p:spPr>
            <a:xfrm>
              <a:off x="12334" y="8169"/>
              <a:ext cx="3582" cy="602"/>
            </a:xfrm>
            <a:prstGeom prst="rect">
              <a:avLst/>
            </a:prstGeom>
            <a:solidFill>
              <a:srgbClr val="FFFF00"/>
            </a:solidFill>
            <a:ln w="38100">
              <a:noFill/>
            </a:ln>
          </p:spPr>
          <p:txBody>
            <a:bodyPr wrap="square" rtlCol="0" anchor="t">
              <a:spAutoFit/>
            </a:bodyPr>
            <a:lstStyle/>
            <a:p>
              <a:pPr lvl="0" algn="l">
                <a:lnSpc>
                  <a:spcPct val="125000"/>
                </a:lnSpc>
                <a:buClr>
                  <a:schemeClr val="bg1"/>
                </a:buClr>
              </a:pPr>
              <a:r>
                <a:rPr lang="en-US" altLang="zh-CN" b="1" dirty="0">
                  <a:solidFill>
                    <a:srgbClr val="0000FF"/>
                  </a:solidFill>
                  <a:latin typeface="仿宋" panose="02010609060101010101" charset="-122"/>
                  <a:ea typeface="仿宋" panose="02010609060101010101" charset="-122"/>
                  <a:sym typeface="+mn-ea"/>
                </a:rPr>
                <a:t>抗日军政大学黄克功案件</a:t>
              </a:r>
            </a:p>
          </p:txBody>
        </p: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669925" y="1509395"/>
            <a:ext cx="7609840" cy="3322955"/>
          </a:xfrm>
          <a:prstGeom prst="rect">
            <a:avLst/>
          </a:prstGeom>
          <a:solidFill>
            <a:schemeClr val="bg1"/>
          </a:solidFill>
          <a:ln w="38100">
            <a:noFill/>
          </a:ln>
        </p:spPr>
        <p:txBody>
          <a:bodyPr wrap="square" rtlCol="0" anchor="t">
            <a:spAutoFit/>
          </a:bodyPr>
          <a:lstStyle/>
          <a:p>
            <a:pPr lvl="0" algn="l">
              <a:lnSpc>
                <a:spcPct val="125000"/>
              </a:lnSpc>
              <a:buClr>
                <a:schemeClr val="bg1"/>
              </a:buClr>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a:t>
            </a:r>
            <a:r>
              <a:rPr lang="en-US" altLang="zh-CN" sz="2400" b="1" dirty="0">
                <a:solidFill>
                  <a:srgbClr val="FF0000"/>
                </a:solidFill>
                <a:latin typeface="仿宋" panose="02010609060101010101" charset="-122"/>
                <a:ea typeface="仿宋" panose="02010609060101010101" charset="-122"/>
                <a:sym typeface="+mn-ea"/>
              </a:rPr>
              <a:t>中国共产党在加强自身建设的经验：</a:t>
            </a:r>
          </a:p>
          <a:p>
            <a:pPr lvl="0" algn="l">
              <a:lnSpc>
                <a:spcPct val="125000"/>
              </a:lnSpc>
              <a:buClr>
                <a:schemeClr val="bg1"/>
              </a:buClr>
            </a:pPr>
            <a:r>
              <a:rPr lang="en-US" altLang="zh-CN" sz="2400" b="1" dirty="0">
                <a:solidFill>
                  <a:srgbClr val="FF0000"/>
                </a:solidFill>
                <a:latin typeface="仿宋" panose="02010609060101010101" charset="-122"/>
                <a:ea typeface="仿宋" panose="02010609060101010101" charset="-122"/>
                <a:sym typeface="+mn-ea"/>
              </a:rPr>
              <a:t>第一，必须把思想建设始终放在党的建设的首位。</a:t>
            </a:r>
            <a:r>
              <a:rPr lang="en-US" altLang="zh-CN" sz="2400" b="1" dirty="0">
                <a:solidFill>
                  <a:srgbClr val="0000FF"/>
                </a:solidFill>
                <a:latin typeface="仿宋" panose="02010609060101010101" charset="-122"/>
                <a:ea typeface="仿宋" panose="02010609060101010101" charset="-122"/>
                <a:sym typeface="+mn-ea"/>
              </a:rPr>
              <a:t>关键是要以无产阶级思想克服和改造各种非无产阶级思想。</a:t>
            </a:r>
          </a:p>
          <a:p>
            <a:pPr lvl="0" algn="l">
              <a:lnSpc>
                <a:spcPct val="125000"/>
              </a:lnSpc>
              <a:buClr>
                <a:schemeClr val="bg1"/>
              </a:buClr>
            </a:pPr>
            <a:r>
              <a:rPr lang="en-US" altLang="zh-CN" sz="2400" b="1" dirty="0">
                <a:solidFill>
                  <a:srgbClr val="FF0000"/>
                </a:solidFill>
                <a:latin typeface="仿宋" panose="02010609060101010101" charset="-122"/>
                <a:ea typeface="仿宋" panose="02010609060101010101" charset="-122"/>
                <a:sym typeface="+mn-ea"/>
              </a:rPr>
              <a:t>第二，必须在任何时候都重视党的组织建设。</a:t>
            </a:r>
            <a:r>
              <a:rPr lang="en-US" altLang="zh-CN" sz="2400" b="1" dirty="0">
                <a:solidFill>
                  <a:srgbClr val="0000FF"/>
                </a:solidFill>
                <a:latin typeface="仿宋" panose="02010609060101010101" charset="-122"/>
                <a:ea typeface="仿宋" panose="02010609060101010101" charset="-122"/>
                <a:sym typeface="+mn-ea"/>
              </a:rPr>
              <a:t>根本的是要贯彻民主集中制原则，坚持在民主基础上的集中和在集中指导下的民主相结合，个人服从组织，少数服从多数，下级服从上级，全党服从中央。</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pic>
        <p:nvPicPr>
          <p:cNvPr id="4" name="图片 3"/>
          <p:cNvPicPr>
            <a:picLocks noChangeAspect="1"/>
          </p:cNvPicPr>
          <p:nvPr/>
        </p:nvPicPr>
        <p:blipFill>
          <a:blip r:embed="rId4"/>
          <a:stretch>
            <a:fillRect/>
          </a:stretch>
        </p:blipFill>
        <p:spPr>
          <a:xfrm>
            <a:off x="8375015" y="2041525"/>
            <a:ext cx="3385185" cy="20421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8133080" y="2039620"/>
            <a:ext cx="3286125" cy="2400300"/>
          </a:xfrm>
          <a:prstGeom prst="rect">
            <a:avLst/>
          </a:prstGeom>
        </p:spPr>
      </p:pic>
      <p:sp>
        <p:nvSpPr>
          <p:cNvPr id="100" name="矩形 99"/>
          <p:cNvSpPr/>
          <p:nvPr/>
        </p:nvSpPr>
        <p:spPr>
          <a:xfrm>
            <a:off x="934720" y="2039620"/>
            <a:ext cx="6487160" cy="2399665"/>
          </a:xfrm>
          <a:prstGeom prst="rect">
            <a:avLst/>
          </a:prstGeom>
          <a:solidFill>
            <a:schemeClr val="bg1"/>
          </a:solidFill>
          <a:ln w="38100">
            <a:noFill/>
          </a:ln>
        </p:spPr>
        <p:txBody>
          <a:bodyPr wrap="square" rtlCol="0" anchor="t">
            <a:spAutoFit/>
          </a:bodyPr>
          <a:lstStyle/>
          <a:p>
            <a:pPr lvl="0" algn="l">
              <a:lnSpc>
                <a:spcPct val="125000"/>
              </a:lnSpc>
              <a:buClr>
                <a:schemeClr val="bg1"/>
              </a:buCl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第三，必须重视党的作风建设</a:t>
            </a:r>
          </a:p>
          <a:p>
            <a:pPr lvl="0" algn="l">
              <a:lnSpc>
                <a:spcPct val="125000"/>
              </a:lnSpc>
              <a:buClr>
                <a:schemeClr val="bg1"/>
              </a:buClr>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党的建设</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是</a:t>
            </a: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一项“伟大的工程”</a:t>
            </a:r>
          </a:p>
          <a:p>
            <a:pPr lvl="0" algn="l">
              <a:lnSpc>
                <a:spcPct val="125000"/>
              </a:lnSpc>
              <a:buClr>
                <a:schemeClr val="bg1"/>
              </a:buClr>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理论联系实际、密切联系群众、批评与自我批评相结合的三大优良作风，是中国共产党区别于其他任何政党的显著标志。</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457835" y="2188845"/>
            <a:ext cx="6963410" cy="1938020"/>
          </a:xfrm>
          <a:prstGeom prst="rect">
            <a:avLst/>
          </a:prstGeom>
          <a:solidFill>
            <a:schemeClr val="bg1"/>
          </a:solidFill>
          <a:ln w="38100">
            <a:noFill/>
          </a:ln>
        </p:spPr>
        <p:txBody>
          <a:bodyPr wrap="square" rtlCol="0" anchor="t">
            <a:spAutoFit/>
          </a:bodyPr>
          <a:lstStyle/>
          <a:p>
            <a:pPr lvl="0" algn="l">
              <a:lnSpc>
                <a:spcPct val="125000"/>
              </a:lnSpc>
              <a:buClr>
                <a:schemeClr val="bg1"/>
              </a:buCl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第四，必须联系党的政治路线加强党的建设</a:t>
            </a:r>
          </a:p>
          <a:p>
            <a:pPr lvl="0" algn="l">
              <a:lnSpc>
                <a:spcPct val="125000"/>
              </a:lnSpc>
              <a:buClr>
                <a:schemeClr val="bg1"/>
              </a:buClr>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党的政治路线为全党的团结统一奠定政治基础。在贯彻执行党的政治纲领和路线中推进党的建设。</a:t>
            </a:r>
          </a:p>
          <a:p>
            <a:pPr lvl="0" algn="l">
              <a:lnSpc>
                <a:spcPct val="125000"/>
              </a:lnSpc>
              <a:buClr>
                <a:schemeClr val="bg1"/>
              </a:buClr>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毛泽东：政治路线确定以后，干部就是决定的因素。</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2" name="图片 1"/>
          <p:cNvPicPr>
            <a:picLocks noChangeAspect="1"/>
          </p:cNvPicPr>
          <p:nvPr/>
        </p:nvPicPr>
        <p:blipFill>
          <a:blip r:embed="rId3"/>
          <a:srcRect r="7145"/>
          <a:stretch>
            <a:fillRect/>
          </a:stretch>
        </p:blipFill>
        <p:spPr>
          <a:xfrm>
            <a:off x="7747000" y="1957705"/>
            <a:ext cx="4060825" cy="2400300"/>
          </a:xfrm>
          <a:prstGeom prst="rect">
            <a:avLst/>
          </a:prstGeom>
        </p:spPr>
      </p:pic>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6"/>
          <p:cNvSpPr>
            <a:spLocks noGrp="1"/>
          </p:cNvSpPr>
          <p:nvPr>
            <p:ph type="sldNum" sz="quarter" idx="12"/>
          </p:nvPr>
        </p:nvSpPr>
        <p:spPr>
          <a:noFill/>
          <a:ln>
            <a:miter lim="800000"/>
          </a:ln>
        </p:spPr>
        <p:txBody>
          <a:bodyPr/>
          <a:lstStyle/>
          <a:p>
            <a:pPr>
              <a:buFontTx/>
              <a:buNone/>
            </a:pPr>
            <a:fld id="{98A6B66D-60F9-44B1-B6C6-A0ABCE14DD8E}" type="slidenum">
              <a:rPr lang="zh-CN" altLang="en-US" smtClean="0">
                <a:ea typeface="宋体" panose="02010600030101010101" pitchFamily="2" charset="-122"/>
              </a:rPr>
              <a:t>79</a:t>
            </a:fld>
            <a:endParaRPr lang="en-US" altLang="zh-CN">
              <a:ea typeface="宋体" panose="02010600030101010101" pitchFamily="2" charset="-122"/>
            </a:endParaRPr>
          </a:p>
        </p:txBody>
      </p:sp>
      <p:grpSp>
        <p:nvGrpSpPr>
          <p:cNvPr id="8" name="组合 7"/>
          <p:cNvGrpSpPr/>
          <p:nvPr/>
        </p:nvGrpSpPr>
        <p:grpSpPr>
          <a:xfrm>
            <a:off x="433705" y="772160"/>
            <a:ext cx="11279505" cy="5215342"/>
            <a:chOff x="683" y="1730"/>
            <a:chExt cx="17763" cy="7757"/>
          </a:xfrm>
        </p:grpSpPr>
        <p:sp>
          <p:nvSpPr>
            <p:cNvPr id="22534" name="椭圆 14"/>
            <p:cNvSpPr>
              <a:spLocks noChangeArrowheads="1"/>
            </p:cNvSpPr>
            <p:nvPr/>
          </p:nvSpPr>
          <p:spPr bwMode="auto">
            <a:xfrm>
              <a:off x="3345" y="1730"/>
              <a:ext cx="6083" cy="1177"/>
            </a:xfrm>
            <a:prstGeom prst="ellipse">
              <a:avLst/>
            </a:prstGeom>
            <a:solidFill>
              <a:srgbClr val="FFFF00"/>
            </a:solidFill>
            <a:ln w="9525" algn="ctr">
              <a:noFill/>
              <a:round/>
            </a:ln>
          </p:spPr>
          <p:txBody>
            <a:bodyPr wrap="none" anchor="ctr"/>
            <a:lstStyle/>
            <a:p>
              <a:pPr algn="ctr" eaLnBrk="1" hangingPunct="1"/>
              <a:r>
                <a:rPr lang="zh-CN" altLang="en-US" sz="2400" b="1" dirty="0">
                  <a:solidFill>
                    <a:srgbClr val="FF0000"/>
                  </a:solidFill>
                  <a:latin typeface="仿宋" panose="02010609060101010101" charset="-122"/>
                  <a:ea typeface="仿宋" panose="02010609060101010101" charset="-122"/>
                </a:rPr>
                <a:t>蒋介石反思国民党建设</a:t>
              </a:r>
            </a:p>
          </p:txBody>
        </p:sp>
        <p:grpSp>
          <p:nvGrpSpPr>
            <p:cNvPr id="7" name="组合 6"/>
            <p:cNvGrpSpPr/>
            <p:nvPr/>
          </p:nvGrpSpPr>
          <p:grpSpPr>
            <a:xfrm>
              <a:off x="13533" y="1730"/>
              <a:ext cx="4913" cy="7596"/>
              <a:chOff x="13533" y="1730"/>
              <a:chExt cx="4913" cy="7596"/>
            </a:xfrm>
          </p:grpSpPr>
          <p:grpSp>
            <p:nvGrpSpPr>
              <p:cNvPr id="3" name="组合 2"/>
              <p:cNvGrpSpPr/>
              <p:nvPr/>
            </p:nvGrpSpPr>
            <p:grpSpPr>
              <a:xfrm>
                <a:off x="13533" y="1730"/>
                <a:ext cx="4913" cy="4228"/>
                <a:chOff x="8477" y="2225"/>
                <a:chExt cx="4913" cy="4395"/>
              </a:xfrm>
            </p:grpSpPr>
            <p:pic>
              <p:nvPicPr>
                <p:cNvPr id="2" name="图片 1"/>
                <p:cNvPicPr>
                  <a:picLocks noChangeAspect="1"/>
                </p:cNvPicPr>
                <p:nvPr/>
              </p:nvPicPr>
              <p:blipFill>
                <a:blip r:embed="rId4"/>
                <a:stretch>
                  <a:fillRect/>
                </a:stretch>
              </p:blipFill>
              <p:spPr>
                <a:xfrm>
                  <a:off x="8477" y="2225"/>
                  <a:ext cx="4913" cy="3493"/>
                </a:xfrm>
                <a:prstGeom prst="rect">
                  <a:avLst/>
                </a:prstGeom>
              </p:spPr>
            </p:pic>
            <p:sp>
              <p:nvSpPr>
                <p:cNvPr id="128006" name="Rectangle 10"/>
                <p:cNvSpPr/>
                <p:nvPr/>
              </p:nvSpPr>
              <p:spPr>
                <a:xfrm>
                  <a:off x="8477" y="5718"/>
                  <a:ext cx="4913" cy="902"/>
                </a:xfrm>
                <a:prstGeom prst="rect">
                  <a:avLst/>
                </a:prstGeom>
                <a:solidFill>
                  <a:srgbClr val="FFFF00"/>
                </a:solidFill>
                <a:ln w="9525">
                  <a:noFill/>
                </a:ln>
              </p:spPr>
              <p:txBody>
                <a:bodyPr wrap="square" anchor="t">
                  <a:spAutoFit/>
                </a:bodyPr>
                <a:lstStyle/>
                <a:p>
                  <a:pPr algn="just"/>
                  <a:r>
                    <a:rPr lang="en-US" altLang="zh-CN" sz="1600" b="1" dirty="0">
                      <a:solidFill>
                        <a:srgbClr val="0000FF"/>
                      </a:solidFill>
                      <a:latin typeface="仿宋" panose="02010609060101010101" charset="-122"/>
                      <a:ea typeface="仿宋" panose="02010609060101010101" charset="-122"/>
                      <a:cs typeface="仿宋" panose="02010609060101010101" charset="-122"/>
                    </a:rPr>
                    <a:t> 1949</a:t>
                  </a:r>
                  <a:r>
                    <a:rPr lang="zh-CN" altLang="en-US" sz="1600" b="1" dirty="0">
                      <a:solidFill>
                        <a:srgbClr val="0000FF"/>
                      </a:solidFill>
                      <a:latin typeface="仿宋" panose="02010609060101010101" charset="-122"/>
                      <a:ea typeface="仿宋" panose="02010609060101010101" charset="-122"/>
                      <a:cs typeface="仿宋" panose="02010609060101010101" charset="-122"/>
                    </a:rPr>
                    <a:t>年</a:t>
                  </a:r>
                  <a:r>
                    <a:rPr lang="en-US" altLang="zh-CN" sz="1600" b="1" dirty="0">
                      <a:solidFill>
                        <a:srgbClr val="0000FF"/>
                      </a:solidFill>
                      <a:latin typeface="仿宋" panose="02010609060101010101" charset="-122"/>
                      <a:ea typeface="仿宋" panose="02010609060101010101" charset="-122"/>
                      <a:cs typeface="仿宋" panose="02010609060101010101" charset="-122"/>
                    </a:rPr>
                    <a:t>1</a:t>
                  </a:r>
                  <a:r>
                    <a:rPr lang="zh-CN" altLang="en-US" sz="1600" b="1" dirty="0">
                      <a:solidFill>
                        <a:srgbClr val="0000FF"/>
                      </a:solidFill>
                      <a:latin typeface="仿宋" panose="02010609060101010101" charset="-122"/>
                      <a:ea typeface="仿宋" panose="02010609060101010101" charset="-122"/>
                      <a:cs typeface="仿宋" panose="02010609060101010101" charset="-122"/>
                    </a:rPr>
                    <a:t>月</a:t>
                  </a:r>
                  <a:r>
                    <a:rPr lang="en-US" altLang="zh-CN" sz="1600" b="1" dirty="0">
                      <a:solidFill>
                        <a:srgbClr val="0000FF"/>
                      </a:solidFill>
                      <a:latin typeface="仿宋" panose="02010609060101010101" charset="-122"/>
                      <a:ea typeface="仿宋" panose="02010609060101010101" charset="-122"/>
                      <a:cs typeface="仿宋" panose="02010609060101010101" charset="-122"/>
                    </a:rPr>
                    <a:t>21</a:t>
                  </a:r>
                  <a:r>
                    <a:rPr lang="zh-CN" altLang="en-US" sz="1600" b="1" dirty="0">
                      <a:solidFill>
                        <a:srgbClr val="0000FF"/>
                      </a:solidFill>
                      <a:latin typeface="仿宋" panose="02010609060101010101" charset="-122"/>
                      <a:ea typeface="仿宋" panose="02010609060101010101" charset="-122"/>
                      <a:cs typeface="仿宋" panose="02010609060101010101" charset="-122"/>
                    </a:rPr>
                    <a:t>日，蒋介石下野，和蒋经国黯然回到奉化溪口老家</a:t>
                  </a:r>
                </a:p>
              </p:txBody>
            </p:sp>
          </p:grpSp>
          <p:grpSp>
            <p:nvGrpSpPr>
              <p:cNvPr id="5" name="组合 4"/>
              <p:cNvGrpSpPr/>
              <p:nvPr/>
            </p:nvGrpSpPr>
            <p:grpSpPr>
              <a:xfrm>
                <a:off x="13533" y="6009"/>
                <a:ext cx="4913" cy="3317"/>
                <a:chOff x="10311" y="3587"/>
                <a:chExt cx="5359" cy="4185"/>
              </a:xfrm>
            </p:grpSpPr>
            <p:pic>
              <p:nvPicPr>
                <p:cNvPr id="22533" name="Picture 7"/>
                <p:cNvPicPr>
                  <a:picLocks noChangeAspect="1" noChangeArrowheads="1"/>
                </p:cNvPicPr>
                <p:nvPr/>
              </p:nvPicPr>
              <p:blipFill>
                <a:blip r:embed="rId5" cstate="print"/>
                <a:srcRect/>
                <a:stretch>
                  <a:fillRect/>
                </a:stretch>
              </p:blipFill>
              <p:spPr bwMode="auto">
                <a:xfrm>
                  <a:off x="10311" y="3587"/>
                  <a:ext cx="5359" cy="3494"/>
                </a:xfrm>
                <a:prstGeom prst="rect">
                  <a:avLst/>
                </a:prstGeom>
                <a:noFill/>
                <a:ln w="9525">
                  <a:noFill/>
                  <a:miter lim="800000"/>
                  <a:headEnd/>
                  <a:tailEnd/>
                </a:ln>
              </p:spPr>
            </p:pic>
            <p:sp>
              <p:nvSpPr>
                <p:cNvPr id="4" name="Rectangle 10"/>
                <p:cNvSpPr/>
                <p:nvPr/>
              </p:nvSpPr>
              <p:spPr>
                <a:xfrm>
                  <a:off x="11133" y="7081"/>
                  <a:ext cx="3713" cy="691"/>
                </a:xfrm>
                <a:prstGeom prst="rect">
                  <a:avLst/>
                </a:prstGeom>
                <a:solidFill>
                  <a:srgbClr val="FFFF00"/>
                </a:solidFill>
                <a:ln w="9525">
                  <a:noFill/>
                </a:ln>
              </p:spPr>
              <p:txBody>
                <a:bodyPr wrap="square" anchor="t">
                  <a:spAutoFit/>
                </a:bodyPr>
                <a:lstStyle/>
                <a:p>
                  <a:pPr algn="just"/>
                  <a:r>
                    <a:rPr lang="en-US" altLang="zh-CN" b="1" dirty="0">
                      <a:solidFill>
                        <a:srgbClr val="0000FF"/>
                      </a:solidFill>
                      <a:latin typeface="仿宋" panose="02010609060101010101" charset="-122"/>
                      <a:ea typeface="仿宋" panose="02010609060101010101" charset="-122"/>
                      <a:cs typeface="仿宋" panose="02010609060101010101" charset="-122"/>
                    </a:rPr>
                    <a:t> </a:t>
                  </a:r>
                  <a:r>
                    <a:rPr lang="zh-CN" altLang="en-US" b="1" dirty="0">
                      <a:solidFill>
                        <a:srgbClr val="0000FF"/>
                      </a:solidFill>
                      <a:latin typeface="仿宋" panose="02010609060101010101" charset="-122"/>
                      <a:ea typeface="仿宋" panose="02010609060101010101" charset="-122"/>
                      <a:cs typeface="仿宋" panose="02010609060101010101" charset="-122"/>
                    </a:rPr>
                    <a:t>蒋介石在台北家中</a:t>
                  </a:r>
                </a:p>
              </p:txBody>
            </p:sp>
          </p:grpSp>
        </p:grpSp>
        <p:sp>
          <p:nvSpPr>
            <p:cNvPr id="100" name="矩形 99"/>
            <p:cNvSpPr/>
            <p:nvPr/>
          </p:nvSpPr>
          <p:spPr>
            <a:xfrm>
              <a:off x="683" y="3057"/>
              <a:ext cx="12561" cy="6430"/>
            </a:xfrm>
            <a:prstGeom prst="rect">
              <a:avLst/>
            </a:prstGeom>
            <a:solidFill>
              <a:schemeClr val="bg1"/>
            </a:solidFill>
            <a:ln w="38100">
              <a:noFill/>
            </a:ln>
          </p:spPr>
          <p:txBody>
            <a:bodyPr wrap="square" rtlCol="0" anchor="t">
              <a:spAutoFit/>
            </a:bodyPr>
            <a:lstStyle/>
            <a:p>
              <a:pPr lvl="0" algn="l">
                <a:lnSpc>
                  <a:spcPct val="125000"/>
                </a:lnSpc>
                <a:buClr>
                  <a:schemeClr val="bg1"/>
                </a:buClr>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对于国民党改造方案要特加研究。当政20余年，对其社会改造与民众福利豪未著手；党政军教育人员只重做官，没注意三民主义之实行。党应为政治之神经中枢与军队之灵魂。但过去，对于军政干部无思想领导，党政军三种干部互相冲突，党与军政分离，党立与军政之外，乃至党的干部自相分化。干部无政治教育，不能使全党党员理解中央政策，而且对于干部未能有集体的、系统的领导与运用。于是，领导方向不明，无力贯彻执行政策，使每一个干部感觉受拘束，无权利，从而心存怨望，且诿卸责任。要改正上述缺点，应拟定具体纲要实施。一切应该以组织为主，纪律为辅。组织的对象：第一为人，第二为事与物（包括经费在内）。训练和重建干部的基本原则：第一以思想为结合，第二以工作为训练，第三以成绩为黜陟。</a:t>
              </a:r>
            </a:p>
          </p:txBody>
        </p:sp>
      </p:gr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t="3387" b="5494"/>
          <a:stretch>
            <a:fillRect/>
          </a:stretch>
        </p:blipFill>
        <p:spPr>
          <a:xfrm>
            <a:off x="0" y="5988050"/>
            <a:ext cx="12192000" cy="866775"/>
          </a:xfrm>
          <a:prstGeom prst="rect">
            <a:avLst/>
          </a:prstGeom>
        </p:spPr>
      </p:pic>
    </p:spTree>
  </p:cSld>
  <p:clrMapOvr>
    <a:masterClrMapping/>
  </p:clrMapOvr>
  <p:transition spd="med">
    <p:diamond/>
    <p:sndAc>
      <p:stSnd>
        <p:snd r:embed="rId3" name="chimes.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文本框 2055"/>
          <p:cNvSpPr/>
          <p:nvPr/>
        </p:nvSpPr>
        <p:spPr>
          <a:xfrm>
            <a:off x="569595" y="712470"/>
            <a:ext cx="3347720" cy="491490"/>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2 近代中国革命的时代特征</a:t>
            </a:r>
          </a:p>
        </p:txBody>
      </p:sp>
      <p:sp>
        <p:nvSpPr>
          <p:cNvPr id="4" name="圆角矩形 3"/>
          <p:cNvSpPr/>
          <p:nvPr/>
        </p:nvSpPr>
        <p:spPr>
          <a:xfrm>
            <a:off x="569595" y="1435735"/>
            <a:ext cx="4439920" cy="3346818"/>
          </a:xfrm>
          <a:prstGeom prst="roundRect">
            <a:avLst>
              <a:gd name="adj" fmla="val 16667"/>
            </a:avLst>
          </a:prstGeom>
          <a:solidFill>
            <a:schemeClr val="bg1"/>
          </a:solidFill>
          <a:ln>
            <a:solidFill>
              <a:schemeClr val="accent6">
                <a:lumMod val="20000"/>
                <a:lumOff val="80000"/>
              </a:schemeClr>
            </a:solidFill>
          </a:ln>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a:t>
            </a:r>
            <a:r>
              <a:rPr lang="zh-CN" altLang="en-US" sz="2000" b="1" dirty="0">
                <a:solidFill>
                  <a:srgbClr val="FF0000"/>
                </a:solidFill>
                <a:latin typeface="仿宋" panose="02010609060101010101" charset="-122"/>
                <a:ea typeface="仿宋" panose="02010609060101010101" charset="-122"/>
                <a:cs typeface="仿宋" panose="02010609060101010101" charset="-122"/>
                <a:sym typeface="宋体" panose="02010600030101010101" pitchFamily="2" charset="-122"/>
              </a:rPr>
              <a:t>革命性质：</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近代中国的社会性质和主要矛盾，决定了中国革命仍然是资产阶级民主革命。</a:t>
            </a:r>
          </a:p>
          <a:p>
            <a:pPr lvl="0" indent="-228600" algn="l">
              <a:lnSpc>
                <a:spcPct val="130000"/>
              </a:lnSpc>
              <a:spcBef>
                <a:spcPts val="1000"/>
              </a:spcBef>
              <a:buFontTx/>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但中国资产阶级民主革命不同于一般的资产阶级民主革命，经历了从旧民主主义革命向新民主主义革命的转换，具有鲜明的时代特征。 </a:t>
            </a:r>
          </a:p>
        </p:txBody>
      </p:sp>
      <p:sp>
        <p:nvSpPr>
          <p:cNvPr id="100" name="矩形 99"/>
          <p:cNvSpPr/>
          <p:nvPr/>
        </p:nvSpPr>
        <p:spPr>
          <a:xfrm>
            <a:off x="7254240" y="1203960"/>
            <a:ext cx="3735705" cy="1291590"/>
          </a:xfrm>
          <a:prstGeom prst="rect">
            <a:avLst/>
          </a:prstGeom>
          <a:solidFill>
            <a:schemeClr val="bg1"/>
          </a:solidFill>
          <a:ln>
            <a:solidFill>
              <a:schemeClr val="accent6">
                <a:lumMod val="20000"/>
                <a:lumOff val="80000"/>
              </a:schemeClr>
            </a:solidFill>
          </a:ln>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以俄国十月革命的胜利为标志，中国资产阶级民主革命的时代背景发生了根本转换。</a:t>
            </a:r>
          </a:p>
        </p:txBody>
      </p:sp>
      <p:sp>
        <p:nvSpPr>
          <p:cNvPr id="11"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2" name="图片 11"/>
          <p:cNvPicPr>
            <a:picLocks noChangeAspect="1"/>
          </p:cNvPicPr>
          <p:nvPr/>
        </p:nvPicPr>
        <p:blipFill>
          <a:blip r:embed="rId4"/>
          <a:srcRect t="12087" r="5724" b="17036"/>
          <a:stretch>
            <a:fillRect/>
          </a:stretch>
        </p:blipFill>
        <p:spPr>
          <a:xfrm>
            <a:off x="7254240" y="2495550"/>
            <a:ext cx="3735705" cy="2106930"/>
          </a:xfrm>
          <a:prstGeom prst="rect">
            <a:avLst/>
          </a:prstGeom>
        </p:spPr>
      </p:pic>
      <p:pic>
        <p:nvPicPr>
          <p:cNvPr id="1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rcRect l="6604" r="6643"/>
          <a:stretch>
            <a:fillRect/>
          </a:stretch>
        </p:blipFill>
        <p:spPr>
          <a:xfrm>
            <a:off x="5191760" y="1783080"/>
            <a:ext cx="1809115" cy="2329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文本框 591874"/>
          <p:cNvSpPr txBox="1"/>
          <p:nvPr/>
        </p:nvSpPr>
        <p:spPr>
          <a:xfrm>
            <a:off x="6397625" y="2695575"/>
            <a:ext cx="4790440" cy="1630045"/>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a:lnSpc>
                <a:spcPts val="3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rPr>
              <a:t>大革命时期</a:t>
            </a:r>
            <a:r>
              <a:rPr lang="zh-CN" altLang="en-US" sz="2400" b="1" dirty="0">
                <a:solidFill>
                  <a:srgbClr val="0000FF"/>
                </a:solidFill>
                <a:latin typeface="仿宋" panose="02010609060101010101" charset="-122"/>
                <a:ea typeface="仿宋" panose="02010609060101010101" charset="-122"/>
                <a:cs typeface="仿宋" panose="02010609060101010101" charset="-122"/>
              </a:rPr>
              <a:t>：在三个基本问题上都没有经验</a:t>
            </a:r>
          </a:p>
          <a:p>
            <a:pPr>
              <a:lnSpc>
                <a:spcPts val="3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土地革命时期：</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认识有了提高；但又犯了“左”倾教条主义的错误</a:t>
            </a:r>
            <a:endParaRPr lang="zh-CN" altLang="en-US" sz="2400" b="1">
              <a:solidFill>
                <a:srgbClr val="0000FF"/>
              </a:solidFill>
              <a:latin typeface="仿宋" panose="02010609060101010101" charset="-122"/>
              <a:ea typeface="仿宋" panose="02010609060101010101" charset="-122"/>
              <a:cs typeface="仿宋" panose="02010609060101010101" charset="-122"/>
            </a:endParaRPr>
          </a:p>
        </p:txBody>
      </p:sp>
      <p:sp>
        <p:nvSpPr>
          <p:cNvPr id="100" name="矩形 99"/>
          <p:cNvSpPr/>
          <p:nvPr/>
        </p:nvSpPr>
        <p:spPr>
          <a:xfrm>
            <a:off x="1471295" y="1219200"/>
            <a:ext cx="4029710" cy="1476375"/>
          </a:xfrm>
          <a:prstGeom prst="rect">
            <a:avLst/>
          </a:prstGeom>
          <a:solidFill>
            <a:schemeClr val="bg1"/>
          </a:solidFill>
          <a:ln w="38100">
            <a:noFill/>
          </a:ln>
        </p:spPr>
        <p:txBody>
          <a:bodyPr wrap="square" rtlCol="0" anchor="t">
            <a:spAutoFit/>
          </a:bodyPr>
          <a:lstStyle/>
          <a:p>
            <a:pPr lvl="0" algn="l">
              <a:lnSpc>
                <a:spcPct val="125000"/>
              </a:lnSpc>
              <a:buClr>
                <a:schemeClr val="bg1"/>
              </a:buClr>
            </a:pPr>
            <a:r>
              <a:rPr lang="en-US" altLang="zh-CN" sz="2400" b="1" dirty="0">
                <a:solidFill>
                  <a:srgbClr val="FF0000"/>
                </a:solidFill>
                <a:latin typeface="仿宋" panose="02010609060101010101" charset="-122"/>
                <a:ea typeface="仿宋" panose="02010609060101010101" charset="-122"/>
                <a:sym typeface="+mn-ea"/>
              </a:rPr>
              <a:t>中国共产党对统一战线、武装斗争和党的建设这三个基本问题的认识是逐步明确的。</a:t>
            </a:r>
          </a:p>
        </p:txBody>
      </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pic>
        <p:nvPicPr>
          <p:cNvPr id="10" name="图片 9"/>
          <p:cNvPicPr>
            <a:picLocks noChangeAspect="1"/>
          </p:cNvPicPr>
          <p:nvPr/>
        </p:nvPicPr>
        <p:blipFill>
          <a:blip r:embed="rId5"/>
          <a:srcRect l="3511" t="6135" r="6016" b="6135"/>
          <a:stretch>
            <a:fillRect/>
          </a:stretch>
        </p:blipFill>
        <p:spPr>
          <a:xfrm>
            <a:off x="2118995" y="3070225"/>
            <a:ext cx="2734945" cy="2227580"/>
          </a:xfrm>
          <a:prstGeom prst="rect">
            <a:avLst/>
          </a:prstGeom>
        </p:spPr>
      </p:pic>
      <p:pic>
        <p:nvPicPr>
          <p:cNvPr id="83" name="图片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28050" y="673735"/>
            <a:ext cx="2131060" cy="1725930"/>
          </a:xfrm>
          <a:prstGeom prst="rect">
            <a:avLst/>
          </a:prstGeom>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文本框 591874"/>
          <p:cNvSpPr txBox="1"/>
          <p:nvPr/>
        </p:nvSpPr>
        <p:spPr>
          <a:xfrm>
            <a:off x="1536065" y="777875"/>
            <a:ext cx="4574540" cy="1630045"/>
          </a:xfrm>
          <a:prstGeom prst="rect">
            <a:avLst/>
          </a:prstGeom>
          <a:solidFill>
            <a:schemeClr val="bg1"/>
          </a:solidFill>
          <a:ln w="19050" cap="flat" cmpd="sng">
            <a:solidFill>
              <a:schemeClr val="bg1"/>
            </a:solidFill>
            <a:prstDash val="solid"/>
            <a:miter/>
            <a:headEnd type="none" w="med" len="med"/>
            <a:tailEnd type="none" w="med" len="med"/>
          </a:ln>
        </p:spPr>
        <p:txBody>
          <a:bodyPr wrap="square" anchor="t">
            <a:spAutoFit/>
          </a:bodyPr>
          <a:lstStyle/>
          <a:p>
            <a:pPr>
              <a:lnSpc>
                <a:spcPts val="3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抗日战争时期</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：党逐渐变成全国性的大党；毛泽东系统论述了三者之间的关系。</a:t>
            </a:r>
            <a:endParaRPr lang="zh-CN" altLang="en-US" sz="2400" b="1">
              <a:solidFill>
                <a:srgbClr val="0000FF"/>
              </a:solidFill>
              <a:latin typeface="仿宋" panose="02010609060101010101" charset="-122"/>
              <a:ea typeface="仿宋" panose="02010609060101010101" charset="-122"/>
              <a:cs typeface="仿宋" panose="02010609060101010101" charset="-122"/>
            </a:endParaRPr>
          </a:p>
          <a:p>
            <a:pPr>
              <a:lnSpc>
                <a:spcPts val="3000"/>
              </a:lnSpc>
              <a:buClr>
                <a:schemeClr val="bg1"/>
              </a:buClr>
            </a:pPr>
            <a:r>
              <a:rPr lang="zh-CN" altLang="en-US" sz="2400" b="1" dirty="0">
                <a:solidFill>
                  <a:srgbClr val="FF0000"/>
                </a:solidFill>
                <a:latin typeface="仿宋" panose="02010609060101010101" charset="-122"/>
                <a:ea typeface="仿宋" panose="02010609060101010101" charset="-122"/>
                <a:cs typeface="仿宋" panose="02010609060101010101" charset="-122"/>
              </a:rPr>
              <a:t>解放战争时期：</a:t>
            </a:r>
            <a:r>
              <a:rPr lang="zh-CN" altLang="en-US" sz="2400" b="1">
                <a:solidFill>
                  <a:srgbClr val="0000FF"/>
                </a:solidFill>
                <a:latin typeface="仿宋" panose="02010609060101010101" charset="-122"/>
                <a:ea typeface="仿宋" panose="02010609060101010101" charset="-122"/>
                <a:cs typeface="仿宋" panose="02010609060101010101" charset="-122"/>
              </a:rPr>
              <a:t>进行了集中概括</a:t>
            </a:r>
          </a:p>
        </p:txBody>
      </p:sp>
      <p:grpSp>
        <p:nvGrpSpPr>
          <p:cNvPr id="10" name="组合 9"/>
          <p:cNvGrpSpPr/>
          <p:nvPr/>
        </p:nvGrpSpPr>
        <p:grpSpPr>
          <a:xfrm>
            <a:off x="8122285" y="942975"/>
            <a:ext cx="3054350" cy="4222750"/>
            <a:chOff x="12727" y="1489"/>
            <a:chExt cx="5002" cy="7223"/>
          </a:xfrm>
        </p:grpSpPr>
        <p:pic>
          <p:nvPicPr>
            <p:cNvPr id="6" name="图片 5"/>
            <p:cNvPicPr>
              <a:picLocks noChangeAspect="1"/>
            </p:cNvPicPr>
            <p:nvPr/>
          </p:nvPicPr>
          <p:blipFill>
            <a:blip r:embed="rId4"/>
            <a:stretch>
              <a:fillRect/>
            </a:stretch>
          </p:blipFill>
          <p:spPr>
            <a:xfrm>
              <a:off x="12728" y="5552"/>
              <a:ext cx="5001" cy="3161"/>
            </a:xfrm>
            <a:prstGeom prst="rect">
              <a:avLst/>
            </a:prstGeom>
          </p:spPr>
        </p:pic>
        <p:pic>
          <p:nvPicPr>
            <p:cNvPr id="8" name="图片 7"/>
            <p:cNvPicPr>
              <a:picLocks noChangeAspect="1"/>
            </p:cNvPicPr>
            <p:nvPr/>
          </p:nvPicPr>
          <p:blipFill>
            <a:blip r:embed="rId5"/>
            <a:srcRect l="14238" t="6192" r="12066" b="3083"/>
            <a:stretch>
              <a:fillRect/>
            </a:stretch>
          </p:blipFill>
          <p:spPr>
            <a:xfrm>
              <a:off x="12727" y="1489"/>
              <a:ext cx="5002" cy="4063"/>
            </a:xfrm>
            <a:prstGeom prst="rect">
              <a:avLst/>
            </a:prstGeom>
          </p:spPr>
        </p:pic>
      </p:gr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sp>
        <p:nvSpPr>
          <p:cNvPr id="7" name="矩形 6"/>
          <p:cNvSpPr/>
          <p:nvPr/>
        </p:nvSpPr>
        <p:spPr>
          <a:xfrm>
            <a:off x="1536065" y="2615565"/>
            <a:ext cx="4859020" cy="2399665"/>
          </a:xfrm>
          <a:prstGeom prst="rect">
            <a:avLst/>
          </a:prstGeom>
          <a:solidFill>
            <a:schemeClr val="bg1"/>
          </a:solidFill>
          <a:ln w="38100">
            <a:solidFill>
              <a:srgbClr val="FFFF00"/>
            </a:solidFill>
          </a:ln>
        </p:spPr>
        <p:txBody>
          <a:bodyPr wrap="square" rtlCol="0" anchor="t">
            <a:spAutoFit/>
          </a:bodyPr>
          <a:lstStyle/>
          <a:p>
            <a:pPr lvl="0" algn="l">
              <a:lnSpc>
                <a:spcPct val="125000"/>
              </a:lnSpc>
              <a:buClr>
                <a:schemeClr val="bg1"/>
              </a:buClr>
            </a:pPr>
            <a:r>
              <a:rPr lang="en-US" altLang="zh-CN" sz="2000" b="1" dirty="0">
                <a:solidFill>
                  <a:srgbClr val="0000FF"/>
                </a:solidFill>
                <a:latin typeface="仿宋" panose="02010609060101010101" charset="-122"/>
                <a:ea typeface="仿宋" panose="02010609060101010101" charset="-122"/>
                <a:sym typeface="+mn-ea"/>
              </a:rPr>
              <a:t>统一战线和武装斗争是中国革命的两个基本特点，是战胜敌人的两个基本武器。统一战线是实行武装斗争的统一战线，武装斗争是统一战线的中心支柱，党的组织则是掌握统一战线和武装斗争这两个武器以实行对敌冲锋陷阵的英勇战士。</a:t>
            </a:r>
          </a:p>
        </p:txBody>
      </p:sp>
      <p:sp>
        <p:nvSpPr>
          <p:cNvPr id="9" name="左弧形箭头 8"/>
          <p:cNvSpPr/>
          <p:nvPr/>
        </p:nvSpPr>
        <p:spPr>
          <a:xfrm>
            <a:off x="556260" y="1675765"/>
            <a:ext cx="979805" cy="205549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6" name="PA-图片 1"/>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矩形 594947"/>
          <p:cNvSpPr/>
          <p:nvPr/>
        </p:nvSpPr>
        <p:spPr>
          <a:xfrm>
            <a:off x="3353435" y="2325370"/>
            <a:ext cx="7377430" cy="2399665"/>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1.</a:t>
            </a:r>
            <a:r>
              <a:rPr lang="zh-CN" altLang="en-US" sz="2400" b="1" dirty="0">
                <a:solidFill>
                  <a:srgbClr val="0000FF"/>
                </a:solidFill>
                <a:latin typeface="仿宋" panose="02010609060101010101" charset="-122"/>
                <a:ea typeface="仿宋" panose="02010609060101010101" charset="-122"/>
                <a:cs typeface="仿宋" panose="02010609060101010101" charset="-122"/>
              </a:rPr>
              <a:t>毛泽东指出，解决中国一切革命的最基本的根据是</a:t>
            </a:r>
            <a:r>
              <a:rPr lang="en-US" altLang="zh-CN" sz="2400" b="1">
                <a:solidFill>
                  <a:srgbClr val="0000FF"/>
                </a:solidFill>
                <a:latin typeface="仿宋" panose="02010609060101010101" charset="-122"/>
                <a:ea typeface="仿宋" panose="02010609060101010101" charset="-122"/>
                <a:cs typeface="仿宋" panose="02010609060101010101" charset="-122"/>
              </a:rPr>
              <a:t>:</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A </a:t>
            </a:r>
            <a:r>
              <a:rPr lang="zh-CN" altLang="en-US" sz="2400" b="1" dirty="0">
                <a:solidFill>
                  <a:srgbClr val="FF0000"/>
                </a:solidFill>
                <a:latin typeface="仿宋" panose="02010609060101010101" charset="-122"/>
                <a:ea typeface="仿宋" panose="02010609060101010101" charset="-122"/>
                <a:cs typeface="仿宋" panose="02010609060101010101" charset="-122"/>
              </a:rPr>
              <a:t>正确分析中国社会的阶级状况</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B </a:t>
            </a:r>
            <a:r>
              <a:rPr lang="zh-CN" altLang="en-US" sz="2400" b="1" dirty="0">
                <a:solidFill>
                  <a:srgbClr val="FF0000"/>
                </a:solidFill>
                <a:latin typeface="仿宋" panose="02010609060101010101" charset="-122"/>
                <a:ea typeface="仿宋" panose="02010609060101010101" charset="-122"/>
                <a:cs typeface="仿宋" panose="02010609060101010101" charset="-122"/>
              </a:rPr>
              <a:t>正确分析中国社会的经济结构</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C </a:t>
            </a:r>
            <a:r>
              <a:rPr lang="zh-CN" altLang="en-US" sz="2400" b="1" dirty="0">
                <a:solidFill>
                  <a:srgbClr val="FF0000"/>
                </a:solidFill>
                <a:latin typeface="仿宋" panose="02010609060101010101" charset="-122"/>
                <a:ea typeface="仿宋" panose="02010609060101010101" charset="-122"/>
                <a:cs typeface="仿宋" panose="02010609060101010101" charset="-122"/>
              </a:rPr>
              <a:t>认清中国社会的特殊国情</a:t>
            </a:r>
            <a:endParaRPr lang="zh-CN" altLang="en-US" sz="2400" b="1">
              <a:solidFill>
                <a:srgbClr val="FF0000"/>
              </a:solidFill>
              <a:latin typeface="仿宋" panose="02010609060101010101" charset="-122"/>
              <a:ea typeface="仿宋" panose="02010609060101010101" charset="-122"/>
              <a:cs typeface="仿宋" panose="02010609060101010101" charset="-122"/>
            </a:endParaRP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D </a:t>
            </a:r>
            <a:r>
              <a:rPr lang="zh-CN" altLang="en-US" sz="2400" b="1" dirty="0">
                <a:solidFill>
                  <a:srgbClr val="FF0000"/>
                </a:solidFill>
                <a:latin typeface="仿宋" panose="02010609060101010101" charset="-122"/>
                <a:ea typeface="仿宋" panose="02010609060101010101" charset="-122"/>
                <a:cs typeface="仿宋" panose="02010609060101010101" charset="-122"/>
              </a:rPr>
              <a:t>认清中国社会的主要矛盾</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pic>
        <p:nvPicPr>
          <p:cNvPr id="3" name="图片 2"/>
          <p:cNvPicPr>
            <a:picLocks noChangeAspect="1"/>
          </p:cNvPicPr>
          <p:nvPr/>
        </p:nvPicPr>
        <p:blipFill>
          <a:blip r:embed="rId4"/>
          <a:stretch>
            <a:fillRect/>
          </a:stretch>
        </p:blipFill>
        <p:spPr>
          <a:xfrm>
            <a:off x="332105" y="801370"/>
            <a:ext cx="2209800" cy="2292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矩形 594948"/>
          <p:cNvSpPr/>
          <p:nvPr/>
        </p:nvSpPr>
        <p:spPr>
          <a:xfrm>
            <a:off x="3829685" y="2095500"/>
            <a:ext cx="4819650" cy="2399665"/>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2.</a:t>
            </a:r>
            <a:r>
              <a:rPr lang="zh-CN" altLang="en-US" sz="2400" b="1" dirty="0">
                <a:solidFill>
                  <a:srgbClr val="0000FF"/>
                </a:solidFill>
                <a:latin typeface="仿宋" panose="02010609060101010101" charset="-122"/>
                <a:ea typeface="仿宋" panose="02010609060101010101" charset="-122"/>
                <a:cs typeface="仿宋" panose="02010609060101010101" charset="-122"/>
              </a:rPr>
              <a:t>新民主主义革命理论的核心是</a:t>
            </a:r>
            <a:r>
              <a:rPr lang="en-US" altLang="zh-CN" sz="2400" b="1">
                <a:solidFill>
                  <a:srgbClr val="0000FF"/>
                </a:solidFill>
                <a:latin typeface="仿宋" panose="02010609060101010101" charset="-122"/>
                <a:ea typeface="仿宋" panose="02010609060101010101" charset="-122"/>
                <a:cs typeface="仿宋" panose="02010609060101010101" charset="-122"/>
              </a:rPr>
              <a:t>: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A </a:t>
            </a:r>
            <a:r>
              <a:rPr lang="zh-CN" altLang="en-US" sz="2400" b="1" dirty="0">
                <a:solidFill>
                  <a:srgbClr val="FF0000"/>
                </a:solidFill>
                <a:latin typeface="仿宋" panose="02010609060101010101" charset="-122"/>
                <a:ea typeface="仿宋" panose="02010609060101010101" charset="-122"/>
                <a:cs typeface="仿宋" panose="02010609060101010101" charset="-122"/>
              </a:rPr>
              <a:t>无产阶级的领导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B </a:t>
            </a:r>
            <a:r>
              <a:rPr lang="zh-CN" altLang="en-US" sz="2400" b="1" dirty="0">
                <a:solidFill>
                  <a:srgbClr val="FF0000"/>
                </a:solidFill>
                <a:latin typeface="仿宋" panose="02010609060101010101" charset="-122"/>
                <a:ea typeface="仿宋" panose="02010609060101010101" charset="-122"/>
                <a:cs typeface="仿宋" panose="02010609060101010101" charset="-122"/>
              </a:rPr>
              <a:t>人民大众的参与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C </a:t>
            </a:r>
            <a:r>
              <a:rPr lang="zh-CN" altLang="en-US" sz="2400" b="1" dirty="0">
                <a:solidFill>
                  <a:srgbClr val="FF0000"/>
                </a:solidFill>
                <a:latin typeface="仿宋" panose="02010609060101010101" charset="-122"/>
                <a:ea typeface="仿宋" panose="02010609060101010101" charset="-122"/>
                <a:cs typeface="仿宋" panose="02010609060101010101" charset="-122"/>
              </a:rPr>
              <a:t>工农联盟的巩固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D </a:t>
            </a:r>
            <a:r>
              <a:rPr lang="zh-CN" altLang="en-US" sz="2400" b="1" dirty="0">
                <a:solidFill>
                  <a:srgbClr val="FF0000"/>
                </a:solidFill>
                <a:latin typeface="仿宋" panose="02010609060101010101" charset="-122"/>
                <a:ea typeface="仿宋" panose="02010609060101010101" charset="-122"/>
                <a:cs typeface="仿宋" panose="02010609060101010101" charset="-122"/>
              </a:rPr>
              <a:t>共产党建设的加强 </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3" name="图片 2"/>
          <p:cNvPicPr>
            <a:picLocks noChangeAspect="1"/>
          </p:cNvPicPr>
          <p:nvPr/>
        </p:nvPicPr>
        <p:blipFill>
          <a:blip r:embed="rId3"/>
          <a:stretch>
            <a:fillRect/>
          </a:stretch>
        </p:blipFill>
        <p:spPr>
          <a:xfrm>
            <a:off x="332105" y="801370"/>
            <a:ext cx="2209800" cy="2292985"/>
          </a:xfrm>
          <a:prstGeom prst="rect">
            <a:avLst/>
          </a:prstGeom>
        </p:spPr>
      </p:pic>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矩形 595972"/>
          <p:cNvSpPr/>
          <p:nvPr/>
        </p:nvSpPr>
        <p:spPr>
          <a:xfrm>
            <a:off x="3792855" y="1964055"/>
            <a:ext cx="4892675" cy="2399665"/>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3.</a:t>
            </a:r>
            <a:r>
              <a:rPr lang="zh-CN" altLang="en-US" sz="2400" b="1" dirty="0">
                <a:solidFill>
                  <a:srgbClr val="0000FF"/>
                </a:solidFill>
                <a:latin typeface="仿宋" panose="02010609060101010101" charset="-122"/>
                <a:ea typeface="仿宋" panose="02010609060101010101" charset="-122"/>
                <a:cs typeface="仿宋" panose="02010609060101010101" charset="-122"/>
              </a:rPr>
              <a:t>新民主主义革命的最根本标志是</a:t>
            </a:r>
            <a:r>
              <a:rPr lang="en-US" altLang="zh-CN" sz="2400" b="1">
                <a:solidFill>
                  <a:srgbClr val="0000FF"/>
                </a:solidFill>
                <a:latin typeface="仿宋" panose="02010609060101010101" charset="-122"/>
                <a:ea typeface="仿宋" panose="02010609060101010101" charset="-122"/>
                <a:cs typeface="仿宋" panose="02010609060101010101" charset="-122"/>
              </a:rPr>
              <a:t>:</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A </a:t>
            </a:r>
            <a:r>
              <a:rPr lang="zh-CN" altLang="en-US" sz="2400" b="1" dirty="0">
                <a:solidFill>
                  <a:srgbClr val="FF0000"/>
                </a:solidFill>
                <a:latin typeface="仿宋" panose="02010609060101010101" charset="-122"/>
                <a:ea typeface="仿宋" panose="02010609060101010101" charset="-122"/>
                <a:cs typeface="仿宋" panose="02010609060101010101" charset="-122"/>
              </a:rPr>
              <a:t>反帝反封建的彻底性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B </a:t>
            </a:r>
            <a:r>
              <a:rPr lang="zh-CN" altLang="en-US" sz="2400" b="1" dirty="0">
                <a:solidFill>
                  <a:srgbClr val="FF0000"/>
                </a:solidFill>
                <a:latin typeface="仿宋" panose="02010609060101010101" charset="-122"/>
                <a:ea typeface="仿宋" panose="02010609060101010101" charset="-122"/>
                <a:cs typeface="仿宋" panose="02010609060101010101" charset="-122"/>
              </a:rPr>
              <a:t>革命发展的前途是社会主义</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C </a:t>
            </a:r>
            <a:r>
              <a:rPr lang="zh-CN" altLang="en-US" sz="2400" b="1" dirty="0">
                <a:solidFill>
                  <a:srgbClr val="FF0000"/>
                </a:solidFill>
                <a:latin typeface="仿宋" panose="02010609060101010101" charset="-122"/>
                <a:ea typeface="仿宋" panose="02010609060101010101" charset="-122"/>
                <a:cs typeface="仿宋" panose="02010609060101010101" charset="-122"/>
              </a:rPr>
              <a:t>马列主义是革命的指导思想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D </a:t>
            </a:r>
            <a:r>
              <a:rPr lang="zh-CN" altLang="en-US" sz="2400" b="1" dirty="0">
                <a:solidFill>
                  <a:srgbClr val="FF0000"/>
                </a:solidFill>
                <a:latin typeface="仿宋" panose="02010609060101010101" charset="-122"/>
                <a:ea typeface="仿宋" panose="02010609060101010101" charset="-122"/>
                <a:cs typeface="仿宋" panose="02010609060101010101" charset="-122"/>
              </a:rPr>
              <a:t>无产阶级成为革命的领导阶级</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3" name="图片 2"/>
          <p:cNvPicPr>
            <a:picLocks noChangeAspect="1"/>
          </p:cNvPicPr>
          <p:nvPr/>
        </p:nvPicPr>
        <p:blipFill>
          <a:blip r:embed="rId3"/>
          <a:stretch>
            <a:fillRect/>
          </a:stretch>
        </p:blipFill>
        <p:spPr>
          <a:xfrm>
            <a:off x="727075" y="869315"/>
            <a:ext cx="2209800" cy="2292985"/>
          </a:xfrm>
          <a:prstGeom prst="rect">
            <a:avLst/>
          </a:prstGeom>
        </p:spPr>
      </p:pic>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矩形 595973"/>
          <p:cNvSpPr/>
          <p:nvPr/>
        </p:nvSpPr>
        <p:spPr>
          <a:xfrm>
            <a:off x="2541905" y="2188210"/>
            <a:ext cx="7995920" cy="2861310"/>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4.</a:t>
            </a:r>
            <a:r>
              <a:rPr lang="zh-CN" altLang="en-US" sz="2400" b="1" dirty="0">
                <a:solidFill>
                  <a:srgbClr val="0000FF"/>
                </a:solidFill>
                <a:latin typeface="仿宋" panose="02010609060101010101" charset="-122"/>
                <a:ea typeface="仿宋" panose="02010609060101010101" charset="-122"/>
                <a:cs typeface="仿宋" panose="02010609060101010101" charset="-122"/>
              </a:rPr>
              <a:t>关于民主革命和社会主义革命的关系，表述不正确的是</a:t>
            </a:r>
            <a:r>
              <a:rPr lang="en-US" altLang="zh-CN" sz="2400" b="1">
                <a:solidFill>
                  <a:srgbClr val="0000FF"/>
                </a:solidFill>
                <a:latin typeface="仿宋" panose="02010609060101010101" charset="-122"/>
                <a:ea typeface="仿宋" panose="02010609060101010101" charset="-122"/>
                <a:cs typeface="仿宋" panose="02010609060101010101" charset="-122"/>
              </a:rPr>
              <a:t>:</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A </a:t>
            </a:r>
            <a:r>
              <a:rPr lang="zh-CN" altLang="en-US" sz="2400" b="1" dirty="0">
                <a:solidFill>
                  <a:srgbClr val="FF0000"/>
                </a:solidFill>
                <a:latin typeface="仿宋" panose="02010609060101010101" charset="-122"/>
                <a:ea typeface="仿宋" panose="02010609060101010101" charset="-122"/>
                <a:cs typeface="仿宋" panose="02010609060101010101" charset="-122"/>
              </a:rPr>
              <a:t>二者是中国革命进程必经的两个阶段</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B </a:t>
            </a:r>
            <a:r>
              <a:rPr lang="zh-CN" altLang="en-US" sz="2400" b="1" dirty="0">
                <a:solidFill>
                  <a:srgbClr val="FF0000"/>
                </a:solidFill>
                <a:latin typeface="仿宋" panose="02010609060101010101" charset="-122"/>
                <a:ea typeface="仿宋" panose="02010609060101010101" charset="-122"/>
                <a:cs typeface="仿宋" panose="02010609060101010101" charset="-122"/>
              </a:rPr>
              <a:t>民主革命是社会主义革命的必要准备，社会主义革命是民主革命的必然趋势</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C </a:t>
            </a:r>
            <a:r>
              <a:rPr lang="zh-CN" altLang="en-US" sz="2400" b="1" dirty="0">
                <a:solidFill>
                  <a:srgbClr val="FF0000"/>
                </a:solidFill>
                <a:latin typeface="仿宋" panose="02010609060101010101" charset="-122"/>
                <a:ea typeface="仿宋" panose="02010609060101010101" charset="-122"/>
                <a:cs typeface="仿宋" panose="02010609060101010101" charset="-122"/>
              </a:rPr>
              <a:t>二者可以同时进行，“毕其功于一役”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D </a:t>
            </a:r>
            <a:r>
              <a:rPr lang="zh-CN" altLang="en-US" sz="2400" b="1" dirty="0">
                <a:solidFill>
                  <a:srgbClr val="FF0000"/>
                </a:solidFill>
                <a:latin typeface="仿宋" panose="02010609060101010101" charset="-122"/>
                <a:ea typeface="仿宋" panose="02010609060101010101" charset="-122"/>
                <a:cs typeface="仿宋" panose="02010609060101010101" charset="-122"/>
              </a:rPr>
              <a:t>二者体现了党的最低纲领和最高纲领的辩证统一</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3" name="图片 2"/>
          <p:cNvPicPr>
            <a:picLocks noChangeAspect="1"/>
          </p:cNvPicPr>
          <p:nvPr/>
        </p:nvPicPr>
        <p:blipFill>
          <a:blip r:embed="rId3"/>
          <a:stretch>
            <a:fillRect/>
          </a:stretch>
        </p:blipFill>
        <p:spPr>
          <a:xfrm>
            <a:off x="386715" y="868680"/>
            <a:ext cx="1869440" cy="1939925"/>
          </a:xfrm>
          <a:prstGeom prst="rect">
            <a:avLst/>
          </a:prstGeom>
        </p:spPr>
      </p:pic>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矩形 596996"/>
          <p:cNvSpPr/>
          <p:nvPr/>
        </p:nvSpPr>
        <p:spPr>
          <a:xfrm>
            <a:off x="3550920" y="2122170"/>
            <a:ext cx="4719320" cy="2399665"/>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5.</a:t>
            </a:r>
            <a:r>
              <a:rPr lang="zh-CN" altLang="en-US" sz="2400" b="1" dirty="0">
                <a:solidFill>
                  <a:srgbClr val="0000FF"/>
                </a:solidFill>
                <a:latin typeface="仿宋" panose="02010609060101010101" charset="-122"/>
                <a:ea typeface="仿宋" panose="02010609060101010101" charset="-122"/>
                <a:cs typeface="仿宋" panose="02010609060101010101" charset="-122"/>
              </a:rPr>
              <a:t>人民军队建设的根本原则是</a:t>
            </a:r>
            <a:r>
              <a:rPr lang="en-US" altLang="zh-CN" sz="2400" b="1">
                <a:solidFill>
                  <a:srgbClr val="0000FF"/>
                </a:solidFill>
                <a:latin typeface="仿宋" panose="02010609060101010101" charset="-122"/>
                <a:ea typeface="仿宋" panose="02010609060101010101" charset="-122"/>
                <a:cs typeface="仿宋" panose="02010609060101010101" charset="-122"/>
              </a:rPr>
              <a:t>:</a:t>
            </a:r>
            <a:r>
              <a:rPr lang="en-US" altLang="zh-CN" sz="2400" b="1">
                <a:solidFill>
                  <a:srgbClr val="990000"/>
                </a:solidFill>
                <a:latin typeface="仿宋" panose="02010609060101010101" charset="-122"/>
                <a:ea typeface="仿宋" panose="02010609060101010101" charset="-122"/>
                <a:cs typeface="仿宋" panose="02010609060101010101" charset="-122"/>
              </a:rPr>
              <a:t>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A </a:t>
            </a:r>
            <a:r>
              <a:rPr lang="zh-CN" altLang="en-US" sz="2400" b="1" dirty="0">
                <a:solidFill>
                  <a:srgbClr val="FF0000"/>
                </a:solidFill>
                <a:latin typeface="仿宋" panose="02010609060101010101" charset="-122"/>
                <a:ea typeface="仿宋" panose="02010609060101010101" charset="-122"/>
                <a:cs typeface="仿宋" panose="02010609060101010101" charset="-122"/>
              </a:rPr>
              <a:t>党指挥枪的原则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B </a:t>
            </a:r>
            <a:r>
              <a:rPr lang="zh-CN" altLang="en-US" sz="2400" b="1" dirty="0">
                <a:solidFill>
                  <a:srgbClr val="FF0000"/>
                </a:solidFill>
                <a:latin typeface="仿宋" panose="02010609060101010101" charset="-122"/>
                <a:ea typeface="仿宋" panose="02010609060101010101" charset="-122"/>
                <a:cs typeface="仿宋" panose="02010609060101010101" charset="-122"/>
              </a:rPr>
              <a:t>官兵一致的原则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C </a:t>
            </a:r>
            <a:r>
              <a:rPr lang="zh-CN" altLang="en-US" sz="2400" b="1" dirty="0">
                <a:solidFill>
                  <a:srgbClr val="FF0000"/>
                </a:solidFill>
                <a:latin typeface="仿宋" panose="02010609060101010101" charset="-122"/>
                <a:ea typeface="仿宋" panose="02010609060101010101" charset="-122"/>
                <a:cs typeface="仿宋" panose="02010609060101010101" charset="-122"/>
              </a:rPr>
              <a:t>军民一致的原则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D </a:t>
            </a:r>
            <a:r>
              <a:rPr lang="zh-CN" altLang="en-US" sz="2400" b="1" dirty="0">
                <a:solidFill>
                  <a:srgbClr val="FF0000"/>
                </a:solidFill>
                <a:latin typeface="仿宋" panose="02010609060101010101" charset="-122"/>
                <a:ea typeface="仿宋" panose="02010609060101010101" charset="-122"/>
                <a:cs typeface="仿宋" panose="02010609060101010101" charset="-122"/>
              </a:rPr>
              <a:t>民主建军的原则 </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3" name="图片 2"/>
          <p:cNvPicPr>
            <a:picLocks noChangeAspect="1"/>
          </p:cNvPicPr>
          <p:nvPr/>
        </p:nvPicPr>
        <p:blipFill>
          <a:blip r:embed="rId3"/>
          <a:stretch>
            <a:fillRect/>
          </a:stretch>
        </p:blipFill>
        <p:spPr>
          <a:xfrm>
            <a:off x="386715" y="868680"/>
            <a:ext cx="1869440" cy="1939925"/>
          </a:xfrm>
          <a:prstGeom prst="rect">
            <a:avLst/>
          </a:prstGeom>
        </p:spPr>
      </p:pic>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矩形 600068"/>
          <p:cNvSpPr/>
          <p:nvPr/>
        </p:nvSpPr>
        <p:spPr>
          <a:xfrm>
            <a:off x="3302635" y="2228850"/>
            <a:ext cx="6602730" cy="2399665"/>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6.</a:t>
            </a:r>
            <a:r>
              <a:rPr lang="zh-CN" altLang="en-US" sz="2400" b="1" dirty="0">
                <a:solidFill>
                  <a:srgbClr val="0000FF"/>
                </a:solidFill>
                <a:latin typeface="仿宋" panose="02010609060101010101" charset="-122"/>
                <a:ea typeface="仿宋" panose="02010609060101010101" charset="-122"/>
                <a:cs typeface="仿宋" panose="02010609060101010101" charset="-122"/>
              </a:rPr>
              <a:t>毛泽东指出，新民主主义革命的对象包括：</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A </a:t>
            </a:r>
            <a:r>
              <a:rPr lang="zh-CN" altLang="en-US" sz="2400" b="1" dirty="0">
                <a:solidFill>
                  <a:srgbClr val="FF0000"/>
                </a:solidFill>
                <a:latin typeface="仿宋" panose="02010609060101010101" charset="-122"/>
                <a:ea typeface="仿宋" panose="02010609060101010101" charset="-122"/>
                <a:cs typeface="仿宋" panose="02010609060101010101" charset="-122"/>
              </a:rPr>
              <a:t>官僚资本主义。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B </a:t>
            </a:r>
            <a:r>
              <a:rPr lang="zh-CN" altLang="en-US" sz="2400" b="1" dirty="0">
                <a:solidFill>
                  <a:srgbClr val="FF0000"/>
                </a:solidFill>
                <a:latin typeface="仿宋" panose="02010609060101010101" charset="-122"/>
                <a:ea typeface="仿宋" panose="02010609060101010101" charset="-122"/>
                <a:cs typeface="仿宋" panose="02010609060101010101" charset="-122"/>
              </a:rPr>
              <a:t>民族资本主义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C </a:t>
            </a:r>
            <a:r>
              <a:rPr lang="zh-CN" altLang="en-US" sz="2400" b="1" dirty="0">
                <a:solidFill>
                  <a:srgbClr val="FF0000"/>
                </a:solidFill>
                <a:latin typeface="仿宋" panose="02010609060101010101" charset="-122"/>
                <a:ea typeface="仿宋" panose="02010609060101010101" charset="-122"/>
                <a:cs typeface="仿宋" panose="02010609060101010101" charset="-122"/>
              </a:rPr>
              <a:t>帝国主义。</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D </a:t>
            </a:r>
            <a:r>
              <a:rPr lang="zh-CN" altLang="en-US" sz="2400" b="1" dirty="0">
                <a:solidFill>
                  <a:srgbClr val="FF0000"/>
                </a:solidFill>
                <a:latin typeface="仿宋" panose="02010609060101010101" charset="-122"/>
                <a:ea typeface="仿宋" panose="02010609060101010101" charset="-122"/>
                <a:cs typeface="仿宋" panose="02010609060101010101" charset="-122"/>
              </a:rPr>
              <a:t>封建主义。　　　　</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pic>
        <p:nvPicPr>
          <p:cNvPr id="3" name="图片 2"/>
          <p:cNvPicPr>
            <a:picLocks noChangeAspect="1"/>
          </p:cNvPicPr>
          <p:nvPr/>
        </p:nvPicPr>
        <p:blipFill>
          <a:blip r:embed="rId4"/>
          <a:stretch>
            <a:fillRect/>
          </a:stretch>
        </p:blipFill>
        <p:spPr>
          <a:xfrm>
            <a:off x="386715" y="868680"/>
            <a:ext cx="1869440" cy="1939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矩形 600067"/>
          <p:cNvSpPr/>
          <p:nvPr/>
        </p:nvSpPr>
        <p:spPr>
          <a:xfrm>
            <a:off x="3952875" y="2094865"/>
            <a:ext cx="4286250" cy="2399665"/>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7.</a:t>
            </a:r>
            <a:r>
              <a:rPr lang="zh-CN" altLang="en-US" sz="2400" b="1" dirty="0">
                <a:solidFill>
                  <a:srgbClr val="0000FF"/>
                </a:solidFill>
                <a:latin typeface="仿宋" panose="02010609060101010101" charset="-122"/>
                <a:ea typeface="仿宋" panose="02010609060101010101" charset="-122"/>
                <a:cs typeface="仿宋" panose="02010609060101010101" charset="-122"/>
              </a:rPr>
              <a:t>中国革命的基本问题是：</a:t>
            </a:r>
            <a:endParaRPr lang="zh-CN" altLang="en-US" sz="2400" b="1" dirty="0">
              <a:solidFill>
                <a:srgbClr val="990000"/>
              </a:solidFill>
              <a:latin typeface="仿宋" panose="02010609060101010101" charset="-122"/>
              <a:ea typeface="仿宋" panose="02010609060101010101" charset="-122"/>
              <a:cs typeface="仿宋" panose="02010609060101010101" charset="-122"/>
            </a:endParaRP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A </a:t>
            </a:r>
            <a:r>
              <a:rPr lang="zh-CN" altLang="en-US" sz="2400" b="1" dirty="0">
                <a:solidFill>
                  <a:srgbClr val="FF0000"/>
                </a:solidFill>
                <a:latin typeface="仿宋" panose="02010609060101010101" charset="-122"/>
                <a:ea typeface="仿宋" panose="02010609060101010101" charset="-122"/>
                <a:cs typeface="仿宋" panose="02010609060101010101" charset="-122"/>
              </a:rPr>
              <a:t>无产阶级的领导权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B </a:t>
            </a:r>
            <a:r>
              <a:rPr lang="zh-CN" altLang="en-US" sz="2400" b="1" dirty="0">
                <a:solidFill>
                  <a:srgbClr val="FF0000"/>
                </a:solidFill>
                <a:latin typeface="仿宋" panose="02010609060101010101" charset="-122"/>
                <a:ea typeface="仿宋" panose="02010609060101010101" charset="-122"/>
                <a:cs typeface="仿宋" panose="02010609060101010101" charset="-122"/>
              </a:rPr>
              <a:t>认清中国的特殊国情</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C </a:t>
            </a:r>
            <a:r>
              <a:rPr lang="zh-CN" altLang="en-US" sz="2400" b="1" dirty="0">
                <a:solidFill>
                  <a:srgbClr val="FF0000"/>
                </a:solidFill>
                <a:latin typeface="仿宋" panose="02010609060101010101" charset="-122"/>
                <a:ea typeface="仿宋" panose="02010609060101010101" charset="-122"/>
                <a:cs typeface="仿宋" panose="02010609060101010101" charset="-122"/>
              </a:rPr>
              <a:t>人民军队建设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D </a:t>
            </a:r>
            <a:r>
              <a:rPr lang="zh-CN" altLang="en-US" sz="2400" b="1" dirty="0">
                <a:solidFill>
                  <a:srgbClr val="FF0000"/>
                </a:solidFill>
                <a:latin typeface="仿宋" panose="02010609060101010101" charset="-122"/>
                <a:ea typeface="仿宋" panose="02010609060101010101" charset="-122"/>
                <a:cs typeface="仿宋" panose="02010609060101010101" charset="-122"/>
              </a:rPr>
              <a:t>农民问题</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pic>
        <p:nvPicPr>
          <p:cNvPr id="3" name="图片 2"/>
          <p:cNvPicPr>
            <a:picLocks noChangeAspect="1"/>
          </p:cNvPicPr>
          <p:nvPr/>
        </p:nvPicPr>
        <p:blipFill>
          <a:blip r:embed="rId4"/>
          <a:stretch>
            <a:fillRect/>
          </a:stretch>
        </p:blipFill>
        <p:spPr>
          <a:xfrm>
            <a:off x="386715" y="868680"/>
            <a:ext cx="1869440" cy="1939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矩形 601092"/>
          <p:cNvSpPr/>
          <p:nvPr/>
        </p:nvSpPr>
        <p:spPr>
          <a:xfrm>
            <a:off x="3903345" y="2229485"/>
            <a:ext cx="4384675" cy="2399665"/>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8.</a:t>
            </a:r>
            <a:r>
              <a:rPr lang="zh-CN" altLang="en-US" sz="2400" b="1" dirty="0">
                <a:solidFill>
                  <a:srgbClr val="0000FF"/>
                </a:solidFill>
                <a:latin typeface="仿宋" panose="02010609060101010101" charset="-122"/>
                <a:ea typeface="仿宋" panose="02010609060101010101" charset="-122"/>
                <a:cs typeface="仿宋" panose="02010609060101010101" charset="-122"/>
              </a:rPr>
              <a:t>中国无产阶级的特殊优点有：</a:t>
            </a:r>
            <a:endParaRPr lang="zh-CN" altLang="en-US" sz="2400" b="1" dirty="0">
              <a:solidFill>
                <a:srgbClr val="990000"/>
              </a:solidFill>
              <a:latin typeface="仿宋" panose="02010609060101010101" charset="-122"/>
              <a:ea typeface="仿宋" panose="02010609060101010101" charset="-122"/>
              <a:cs typeface="仿宋" panose="02010609060101010101" charset="-122"/>
            </a:endParaRP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A </a:t>
            </a:r>
            <a:r>
              <a:rPr lang="zh-CN" altLang="en-US" sz="2400" b="1" dirty="0">
                <a:solidFill>
                  <a:srgbClr val="FF0000"/>
                </a:solidFill>
                <a:latin typeface="仿宋" panose="02010609060101010101" charset="-122"/>
                <a:ea typeface="仿宋" panose="02010609060101010101" charset="-122"/>
                <a:cs typeface="仿宋" panose="02010609060101010101" charset="-122"/>
              </a:rPr>
              <a:t>不占有任何生产资料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B </a:t>
            </a:r>
            <a:r>
              <a:rPr lang="zh-CN" altLang="en-US" sz="2400" b="1" dirty="0">
                <a:solidFill>
                  <a:srgbClr val="FF0000"/>
                </a:solidFill>
                <a:latin typeface="仿宋" panose="02010609060101010101" charset="-122"/>
                <a:ea typeface="仿宋" panose="02010609060101010101" charset="-122"/>
                <a:cs typeface="仿宋" panose="02010609060101010101" charset="-122"/>
              </a:rPr>
              <a:t>与农民有着天然的联系</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C </a:t>
            </a:r>
            <a:r>
              <a:rPr lang="zh-CN" altLang="en-US" sz="2400" b="1" dirty="0">
                <a:solidFill>
                  <a:srgbClr val="FF0000"/>
                </a:solidFill>
                <a:latin typeface="仿宋" panose="02010609060101010101" charset="-122"/>
                <a:ea typeface="仿宋" panose="02010609060101010101" charset="-122"/>
                <a:cs typeface="仿宋" panose="02010609060101010101" charset="-122"/>
              </a:rPr>
              <a:t>人数虽少，但比较集中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D </a:t>
            </a:r>
            <a:r>
              <a:rPr lang="zh-CN" altLang="en-US" sz="2400" b="1" dirty="0">
                <a:solidFill>
                  <a:srgbClr val="FF0000"/>
                </a:solidFill>
                <a:latin typeface="仿宋" panose="02010609060101010101" charset="-122"/>
                <a:ea typeface="仿宋" panose="02010609060101010101" charset="-122"/>
                <a:cs typeface="仿宋" panose="02010609060101010101" charset="-122"/>
              </a:rPr>
              <a:t>富有组织性、纪律性</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pic>
        <p:nvPicPr>
          <p:cNvPr id="3" name="图片 2"/>
          <p:cNvPicPr>
            <a:picLocks noChangeAspect="1"/>
          </p:cNvPicPr>
          <p:nvPr/>
        </p:nvPicPr>
        <p:blipFill>
          <a:blip r:embed="rId4"/>
          <a:stretch>
            <a:fillRect/>
          </a:stretch>
        </p:blipFill>
        <p:spPr>
          <a:xfrm>
            <a:off x="386715" y="868680"/>
            <a:ext cx="1869440" cy="1939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2473"/>
          <p:cNvSpPr/>
          <p:nvPr/>
        </p:nvSpPr>
        <p:spPr>
          <a:xfrm>
            <a:off x="2207260" y="2606040"/>
            <a:ext cx="7778750" cy="2009775"/>
          </a:xfrm>
          <a:prstGeom prst="rect">
            <a:avLst/>
          </a:prstGeom>
          <a:solidFill>
            <a:schemeClr val="bg1"/>
          </a:solidFill>
        </p:spPr>
        <p:txBody>
          <a:bodyPr vert="horz" wrap="square" lIns="91440" tIns="45720" rIns="91440" bIns="45720" numCol="1" spcCol="0" rtlCol="0" fromWordArt="0" anchor="t" anchorCtr="0" compatLnSpc="0">
            <a:spAutoFit/>
          </a:bodyPr>
          <a:lstStyle/>
          <a:p>
            <a:pPr lvl="0" indent="-22860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华文新魏" panose="02010800040101010101" pitchFamily="2" charset="-122"/>
                <a:sym typeface="+mn-ea"/>
              </a:rPr>
              <a:t>从鸦片战争到辛亥革命属于旧民主主义革命的范畴。</a:t>
            </a:r>
            <a:r>
              <a:rPr lang="zh-CN" altLang="en-US" sz="2400" b="1" dirty="0">
                <a:solidFill>
                  <a:srgbClr val="0000FF"/>
                </a:solidFill>
                <a:latin typeface="仿宋" panose="02010609060101010101" charset="-122"/>
                <a:ea typeface="仿宋" panose="02010609060101010101" charset="-122"/>
                <a:cs typeface="华文新魏" panose="02010800040101010101" pitchFamily="2" charset="-122"/>
                <a:sym typeface="+mn-ea"/>
              </a:rPr>
              <a:t>十月革命的胜利，改变了整个世界历史的方向，开辟了世界无产阶级社会主义革命的新纪元，标志着人类历史开始了由资本主义向社会主义转变的过程。</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58155"/>
            <a:ext cx="12192000" cy="1296670"/>
          </a:xfrm>
          <a:prstGeom prst="rect">
            <a:avLst/>
          </a:prstGeom>
        </p:spPr>
      </p:pic>
      <p:pic>
        <p:nvPicPr>
          <p:cNvPr id="3" name="图片 2" descr="995939c73c8e6933e9a3da38a65a8d7c.png"/>
          <p:cNvPicPr>
            <a:picLocks noChangeAspect="1"/>
          </p:cNvPicPr>
          <p:nvPr/>
        </p:nvPicPr>
        <p:blipFill>
          <a:blip r:embed="rId5" cstate="print"/>
          <a:stretch>
            <a:fillRect/>
          </a:stretch>
        </p:blipFill>
        <p:spPr>
          <a:xfrm>
            <a:off x="5446395" y="731520"/>
            <a:ext cx="1299845" cy="1125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矩形 601094"/>
          <p:cNvSpPr/>
          <p:nvPr/>
        </p:nvSpPr>
        <p:spPr>
          <a:xfrm>
            <a:off x="2927350" y="2229485"/>
            <a:ext cx="7128510" cy="2399665"/>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9.</a:t>
            </a:r>
            <a:r>
              <a:rPr lang="zh-CN" altLang="en-US" sz="2400" b="1" dirty="0">
                <a:solidFill>
                  <a:srgbClr val="0000FF"/>
                </a:solidFill>
                <a:latin typeface="仿宋" panose="02010609060101010101" charset="-122"/>
                <a:ea typeface="仿宋" panose="02010609060101010101" charset="-122"/>
                <a:cs typeface="仿宋" panose="02010609060101010101" charset="-122"/>
              </a:rPr>
              <a:t>中国共产党在革命中战胜敌人的“主要法宝”有：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A </a:t>
            </a:r>
            <a:r>
              <a:rPr lang="zh-CN" altLang="en-US" sz="2400" b="1" dirty="0">
                <a:solidFill>
                  <a:srgbClr val="FF0000"/>
                </a:solidFill>
                <a:latin typeface="仿宋" panose="02010609060101010101" charset="-122"/>
                <a:ea typeface="仿宋" panose="02010609060101010101" charset="-122"/>
                <a:cs typeface="仿宋" panose="02010609060101010101" charset="-122"/>
              </a:rPr>
              <a:t>群众路线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B </a:t>
            </a:r>
            <a:r>
              <a:rPr lang="zh-CN" altLang="en-US" sz="2400" b="1" dirty="0">
                <a:solidFill>
                  <a:srgbClr val="FF0000"/>
                </a:solidFill>
                <a:latin typeface="仿宋" panose="02010609060101010101" charset="-122"/>
                <a:ea typeface="仿宋" panose="02010609060101010101" charset="-122"/>
                <a:cs typeface="仿宋" panose="02010609060101010101" charset="-122"/>
              </a:rPr>
              <a:t>统一战线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C </a:t>
            </a:r>
            <a:r>
              <a:rPr lang="zh-CN" altLang="en-US" sz="2400" b="1" dirty="0">
                <a:solidFill>
                  <a:srgbClr val="FF0000"/>
                </a:solidFill>
                <a:latin typeface="仿宋" panose="02010609060101010101" charset="-122"/>
                <a:ea typeface="仿宋" panose="02010609060101010101" charset="-122"/>
                <a:cs typeface="仿宋" panose="02010609060101010101" charset="-122"/>
              </a:rPr>
              <a:t>武装斗争  </a:t>
            </a:r>
          </a:p>
          <a:p>
            <a:pPr>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rPr>
              <a:t>D </a:t>
            </a:r>
            <a:r>
              <a:rPr lang="zh-CN" altLang="en-US" sz="2400" b="1" dirty="0">
                <a:solidFill>
                  <a:srgbClr val="FF0000"/>
                </a:solidFill>
                <a:latin typeface="仿宋" panose="02010609060101010101" charset="-122"/>
                <a:ea typeface="仿宋" panose="02010609060101010101" charset="-122"/>
                <a:cs typeface="仿宋" panose="02010609060101010101" charset="-122"/>
              </a:rPr>
              <a:t>独立自主  </a:t>
            </a: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pic>
        <p:nvPicPr>
          <p:cNvPr id="3" name="图片 2"/>
          <p:cNvPicPr>
            <a:picLocks noChangeAspect="1"/>
          </p:cNvPicPr>
          <p:nvPr/>
        </p:nvPicPr>
        <p:blipFill>
          <a:blip r:embed="rId4"/>
          <a:stretch>
            <a:fillRect/>
          </a:stretch>
        </p:blipFill>
        <p:spPr>
          <a:xfrm>
            <a:off x="386715" y="868680"/>
            <a:ext cx="1869440" cy="1939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7"/>
          <p:cNvSpPr>
            <a:spLocks noGrp="1"/>
          </p:cNvSpPr>
          <p:nvPr>
            <p:ph type="sldNum" sz="quarter" idx="12"/>
          </p:nvPr>
        </p:nvSpPr>
        <p:spPr>
          <a:noFill/>
          <a:ln>
            <a:miter lim="800000"/>
          </a:ln>
        </p:spPr>
        <p:txBody>
          <a:bodyPr/>
          <a:lstStyle/>
          <a:p>
            <a:pPr>
              <a:buFontTx/>
              <a:buNone/>
            </a:pPr>
            <a:fld id="{CEDF3CBE-6F5D-4FC5-A4D3-476030B2F3C9}" type="slidenum">
              <a:rPr lang="zh-CN" altLang="en-US" smtClean="0">
                <a:ea typeface="宋体" panose="02010600030101010101" pitchFamily="2" charset="-122"/>
              </a:rPr>
              <a:t>91</a:t>
            </a:fld>
            <a:endParaRPr lang="en-US" altLang="zh-CN">
              <a:ea typeface="宋体" panose="02010600030101010101" pitchFamily="2" charset="-122"/>
            </a:endParaRPr>
          </a:p>
        </p:txBody>
      </p:sp>
      <p:sp>
        <p:nvSpPr>
          <p:cNvPr id="24580" name="Rectangle 3"/>
          <p:cNvSpPr>
            <a:spLocks noGrp="1" noChangeArrowheads="1"/>
          </p:cNvSpPr>
          <p:nvPr>
            <p:ph type="body" sz="half" idx="1"/>
          </p:nvPr>
        </p:nvSpPr>
        <p:spPr>
          <a:xfrm>
            <a:off x="2550795" y="1249045"/>
            <a:ext cx="7964805" cy="3961765"/>
          </a:xfrm>
          <a:solidFill>
            <a:schemeClr val="bg1"/>
          </a:solidFill>
        </p:spPr>
        <p:txBody>
          <a:bodyPr wrap="square">
            <a:spAutoFit/>
          </a:bodyPr>
          <a:lstStyle/>
          <a:p>
            <a:pPr marL="0" indent="0" eaLnBrk="1" hangingPunct="1">
              <a:lnSpc>
                <a:spcPct val="130000"/>
              </a:lnSpc>
              <a:buFontTx/>
              <a:buNone/>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10.1927</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年大革命失败后，党的工作重心开始转向农村，在农村建立革命根据地。农村革命根据地能够在中国长期存在和发展的根本原因是：</a:t>
            </a:r>
            <a:endPar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A</a:t>
            </a:r>
            <a:r>
              <a:rPr lang="zh-CN" altLang="en-US"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 中国是一个政治经济文化发展极端不平衡的两半大国</a:t>
            </a:r>
            <a:endPar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B </a:t>
            </a:r>
            <a:r>
              <a:rPr lang="zh-CN" altLang="en-US"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良好的群众基础和革命形势的继续向前发展</a:t>
            </a:r>
            <a:endPar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C </a:t>
            </a:r>
            <a:r>
              <a:rPr lang="zh-CN" altLang="en-US"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相当力量正式红军的存在</a:t>
            </a:r>
            <a:endPar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D </a:t>
            </a:r>
            <a:r>
              <a:rPr lang="zh-CN" altLang="en-US"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党的领导及其正确的政策</a:t>
            </a:r>
            <a:endPar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pic>
        <p:nvPicPr>
          <p:cNvPr id="3" name="图片 2"/>
          <p:cNvPicPr>
            <a:picLocks noChangeAspect="1"/>
          </p:cNvPicPr>
          <p:nvPr/>
        </p:nvPicPr>
        <p:blipFill>
          <a:blip r:embed="rId5"/>
          <a:stretch>
            <a:fillRect/>
          </a:stretch>
        </p:blipFill>
        <p:spPr>
          <a:xfrm>
            <a:off x="386715" y="868680"/>
            <a:ext cx="1869440" cy="1939925"/>
          </a:xfrm>
          <a:prstGeom prst="rect">
            <a:avLst/>
          </a:prstGeom>
        </p:spPr>
      </p:pic>
    </p:spTree>
  </p:cSld>
  <p:clrMapOvr>
    <a:masterClrMapping/>
  </p:clrMapOvr>
  <p:transition spd="med">
    <p:diamond/>
    <p:sndAc>
      <p:stSnd>
        <p:snd r:embed="rId3" name="chimes.wav"/>
      </p:stSnd>
    </p:sndAc>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7"/>
          <p:cNvSpPr>
            <a:spLocks noGrp="1"/>
          </p:cNvSpPr>
          <p:nvPr>
            <p:ph type="sldNum" sz="quarter" idx="12"/>
          </p:nvPr>
        </p:nvSpPr>
        <p:spPr>
          <a:noFill/>
          <a:ln>
            <a:miter lim="800000"/>
          </a:ln>
        </p:spPr>
        <p:txBody>
          <a:bodyPr/>
          <a:lstStyle/>
          <a:p>
            <a:pPr>
              <a:buFontTx/>
              <a:buNone/>
            </a:pPr>
            <a:fld id="{CEDF3CBE-6F5D-4FC5-A4D3-476030B2F3C9}" type="slidenum">
              <a:rPr lang="zh-CN" altLang="en-US" smtClean="0">
                <a:ea typeface="宋体" panose="02010600030101010101" pitchFamily="2" charset="-122"/>
              </a:rPr>
              <a:t>92</a:t>
            </a:fld>
            <a:endParaRPr lang="en-US" altLang="zh-CN">
              <a:ea typeface="宋体" panose="02010600030101010101" pitchFamily="2" charset="-122"/>
            </a:endParaRPr>
          </a:p>
        </p:txBody>
      </p:sp>
      <p:sp>
        <p:nvSpPr>
          <p:cNvPr id="25604" name="Rectangle 3"/>
          <p:cNvSpPr>
            <a:spLocks noGrp="1" noChangeArrowheads="1"/>
          </p:cNvSpPr>
          <p:nvPr/>
        </p:nvSpPr>
        <p:spPr>
          <a:xfrm>
            <a:off x="2830195" y="1099185"/>
            <a:ext cx="7677150" cy="3961765"/>
          </a:xfrm>
          <a:prstGeom prst="rect">
            <a:avLst/>
          </a:prstGeom>
          <a:solidFill>
            <a:schemeClr val="bg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130000"/>
              </a:lnSpc>
              <a:buFontTx/>
              <a:buNone/>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11.</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毛泽东在</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1948</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年明确指出：“决定革命性质的力量是主要的敌人和主要的革命者”。下面对毛泽东所指的中国革命理解正确的是：</a:t>
            </a:r>
            <a:endPar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A</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 性质是资产阶级民主主义革命</a:t>
            </a:r>
            <a:endParaRPr lang="en-US" alt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B </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历史任务主要是推翻帝国主义和封建主义</a:t>
            </a:r>
            <a:endParaRPr lang="en-US" alt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C </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前途是资本主义</a:t>
            </a:r>
            <a:endParaRPr lang="en-US" alt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D </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目标是变私有制为公有制</a:t>
            </a:r>
          </a:p>
        </p:txBody>
      </p:sp>
      <p:sp>
        <p:nvSpPr>
          <p:cNvPr id="2"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pic>
        <p:nvPicPr>
          <p:cNvPr id="4" name="图片 3"/>
          <p:cNvPicPr>
            <a:picLocks noChangeAspect="1"/>
          </p:cNvPicPr>
          <p:nvPr/>
        </p:nvPicPr>
        <p:blipFill>
          <a:blip r:embed="rId5"/>
          <a:stretch>
            <a:fillRect/>
          </a:stretch>
        </p:blipFill>
        <p:spPr>
          <a:xfrm>
            <a:off x="386715" y="868680"/>
            <a:ext cx="1869440" cy="1939925"/>
          </a:xfrm>
          <a:prstGeom prst="rect">
            <a:avLst/>
          </a:prstGeom>
        </p:spPr>
      </p:pic>
    </p:spTree>
  </p:cSld>
  <p:clrMapOvr>
    <a:masterClrMapping/>
  </p:clrMapOvr>
  <p:transition spd="med">
    <p:diamond/>
    <p:sndAc>
      <p:stSnd>
        <p:snd r:embed="rId3" name="chimes.wav"/>
      </p:stSnd>
    </p:sndAc>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7"/>
          <p:cNvSpPr>
            <a:spLocks noGrp="1"/>
          </p:cNvSpPr>
          <p:nvPr>
            <p:ph type="sldNum" sz="quarter" idx="12"/>
          </p:nvPr>
        </p:nvSpPr>
        <p:spPr>
          <a:noFill/>
          <a:ln>
            <a:miter lim="800000"/>
          </a:ln>
        </p:spPr>
        <p:txBody>
          <a:bodyPr/>
          <a:lstStyle/>
          <a:p>
            <a:pPr>
              <a:buFontTx/>
              <a:buNone/>
            </a:pPr>
            <a:fld id="{3901F6A7-2B2A-4E36-9A97-2477052A701F}" type="slidenum">
              <a:rPr lang="zh-CN" altLang="en-US" smtClean="0">
                <a:ea typeface="宋体" panose="02010600030101010101" pitchFamily="2" charset="-122"/>
              </a:rPr>
              <a:t>93</a:t>
            </a:fld>
            <a:endParaRPr lang="en-US" altLang="zh-CN">
              <a:ea typeface="宋体" panose="02010600030101010101" pitchFamily="2" charset="-122"/>
            </a:endParaRPr>
          </a:p>
        </p:txBody>
      </p:sp>
      <p:sp>
        <p:nvSpPr>
          <p:cNvPr id="23556" name="Rectangle 3"/>
          <p:cNvSpPr>
            <a:spLocks noGrp="1" noChangeArrowheads="1"/>
          </p:cNvSpPr>
          <p:nvPr>
            <p:ph type="body" sz="half" idx="1"/>
          </p:nvPr>
        </p:nvSpPr>
        <p:spPr>
          <a:xfrm>
            <a:off x="2406015" y="1016635"/>
            <a:ext cx="8232775" cy="4441190"/>
          </a:xfrm>
          <a:solidFill>
            <a:schemeClr val="bg1"/>
          </a:solidFill>
        </p:spPr>
        <p:txBody>
          <a:bodyPr wrap="square">
            <a:spAutoFit/>
          </a:bodyPr>
          <a:lstStyle/>
          <a:p>
            <a:pPr marL="0" indent="0" eaLnBrk="1" hangingPunct="1">
              <a:lnSpc>
                <a:spcPct val="130000"/>
              </a:lnSpc>
              <a:buFontTx/>
              <a:buNone/>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12.</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毛泽东在</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中国革命和中国共产党</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中论述了民主革命和社会主义革命的关系。他指出：“民主革命是社会主义革命的必要准备，社会主义革命是民主革命的必然趋势”。这两个革命阶段能够有机连接的原因是：</a:t>
            </a:r>
            <a:endPar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A</a:t>
            </a:r>
            <a:r>
              <a:rPr lang="zh-CN" altLang="en-US"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 资本主义道路在中国走不通</a:t>
            </a:r>
            <a:endPar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B </a:t>
            </a:r>
            <a:r>
              <a:rPr lang="zh-CN" altLang="en-US"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俄国十月革命为中国提供了经验</a:t>
            </a:r>
            <a:endPar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C </a:t>
            </a:r>
            <a:r>
              <a:rPr lang="zh-CN" altLang="en-US"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民主革命中包含了社会主义因素</a:t>
            </a:r>
            <a:endPar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eaLnBrk="1" hangingPunct="1">
              <a:lnSpc>
                <a:spcPct val="130000"/>
              </a:lnSpc>
              <a:buFontTx/>
              <a:buNone/>
            </a:pPr>
            <a:r>
              <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D </a:t>
            </a:r>
            <a:r>
              <a:rPr lang="zh-CN" altLang="en-US"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rPr>
              <a:t>中国国情决定中国革命必须分两步走</a:t>
            </a:r>
            <a:endParaRPr lang="en-US" altLang="zh-CN" sz="2400" b="1" dirty="0">
              <a:solidFill>
                <a:srgbClr val="0000CC"/>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
        <p:nvSpPr>
          <p:cNvPr id="9" name="Rectangle 4"/>
          <p:cNvSpPr>
            <a:spLocks noGrp="1" noChangeArrowheads="1"/>
          </p:cNvSpPr>
          <p:nvPr/>
        </p:nvSpPr>
        <p:spPr>
          <a:xfrm>
            <a:off x="4645025" y="-31750"/>
            <a:ext cx="318833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楷体" panose="02010609060101010101" charset="-122"/>
                <a:ea typeface="楷体" panose="02010609060101010101" charset="-122"/>
                <a:cs typeface="仿宋" panose="02010609060101010101" charset="-122"/>
                <a:sym typeface="Arial" panose="020B0604020202020204" pitchFamily="34" charset="0"/>
              </a:rPr>
              <a:t>新民主主义革命理论</a:t>
            </a:r>
          </a:p>
        </p:txBody>
      </p:sp>
      <p:pic>
        <p:nvPicPr>
          <p:cNvPr id="16"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457825"/>
            <a:ext cx="12192000" cy="1397000"/>
          </a:xfrm>
          <a:prstGeom prst="rect">
            <a:avLst/>
          </a:prstGeom>
        </p:spPr>
      </p:pic>
      <p:pic>
        <p:nvPicPr>
          <p:cNvPr id="3" name="图片 2"/>
          <p:cNvPicPr>
            <a:picLocks noChangeAspect="1"/>
          </p:cNvPicPr>
          <p:nvPr/>
        </p:nvPicPr>
        <p:blipFill>
          <a:blip r:embed="rId5"/>
          <a:stretch>
            <a:fillRect/>
          </a:stretch>
        </p:blipFill>
        <p:spPr>
          <a:xfrm>
            <a:off x="386715" y="868680"/>
            <a:ext cx="1869440" cy="1939925"/>
          </a:xfrm>
          <a:prstGeom prst="rect">
            <a:avLst/>
          </a:prstGeom>
        </p:spPr>
      </p:pic>
    </p:spTree>
  </p:cSld>
  <p:clrMapOvr>
    <a:masterClrMapping/>
  </p:clrMapOvr>
  <p:transition spd="med">
    <p:diamond/>
    <p:sndAc>
      <p:stSnd>
        <p:snd r:embed="rId3" name="chimes.wav"/>
      </p:stSnd>
    </p:sndAc>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5"/>
          <p:cNvPicPr>
            <a:picLocks noChangeAspect="1"/>
          </p:cNvPicPr>
          <p:nvPr/>
        </p:nvPicPr>
        <p:blipFill>
          <a:blip r:embed="rId2" cstate="print"/>
          <a:stretch>
            <a:fillRect/>
          </a:stretch>
        </p:blipFill>
        <p:spPr>
          <a:xfrm>
            <a:off x="-92075" y="-8255"/>
            <a:ext cx="12271375" cy="6940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0.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7.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8.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9.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0.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7.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8.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9.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0.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7.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8.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9.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0.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7.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8.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9.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0.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7.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8.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9.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0.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7.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8.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9.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7.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70.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7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7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7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7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7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7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77.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8.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9.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spAutoFit/>
      </a:bodyPr>
      <a:lstStyle>
        <a:defPPr algn="just">
          <a:defRPr lang="zh-CN" altLang="en-US" dirty="0">
            <a:sym typeface="+mn-ea"/>
          </a:defRPr>
        </a:defPPr>
      </a:lstStyle>
      <a:style>
        <a:lnRef idx="2">
          <a:schemeClr val="accent6">
            <a:shade val="50000"/>
          </a:schemeClr>
        </a:lnRef>
        <a:fillRef idx="1">
          <a:schemeClr val="accent6"/>
        </a:fillRef>
        <a:effectRef idx="0">
          <a:schemeClr val="accent6"/>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6346</Words>
  <Application>Microsoft Office PowerPoint</Application>
  <PresentationFormat>宽屏</PresentationFormat>
  <Paragraphs>548</Paragraphs>
  <Slides>94</Slides>
  <Notes>53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94</vt:i4>
      </vt:variant>
    </vt:vector>
  </HeadingPairs>
  <TitlesOfParts>
    <vt:vector size="106" baseType="lpstr">
      <vt:lpstr>仿宋</vt:lpstr>
      <vt:lpstr>黑体</vt:lpstr>
      <vt:lpstr>华文新魏</vt:lpstr>
      <vt:lpstr>楷体</vt:lpstr>
      <vt:lpstr>微软雅黑</vt:lpstr>
      <vt:lpstr>幼圆</vt:lpstr>
      <vt:lpstr>Arial</vt:lpstr>
      <vt:lpstr>Calibri</vt:lpstr>
      <vt:lpstr>Calibri Light</vt:lpstr>
      <vt:lpstr>Times New Roman</vt:lpstr>
      <vt:lpstr>Wingdings</vt:lpstr>
      <vt:lpstr>Office 主题</vt:lpstr>
      <vt:lpstr>PowerPoint 演示文稿</vt:lpstr>
      <vt:lpstr>第二章 新民主主义革命理论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 少博</cp:lastModifiedBy>
  <cp:revision>226</cp:revision>
  <dcterms:created xsi:type="dcterms:W3CDTF">2015-05-05T08:02:00Z</dcterms:created>
  <dcterms:modified xsi:type="dcterms:W3CDTF">2020-06-20T15:52:16Z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y fmtid="{D5CDD505-2E9C-101B-9397-08002B2CF9AE}" pid="3" name="KSORubyTemplateID">
    <vt:lpwstr>13</vt:lpwstr>
  </property>
</Properties>
</file>